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6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70" r:id="rId40"/>
    <p:sldId id="271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69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6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86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900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58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41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56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22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515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92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42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A68FC-797C-4609-8FD0-05D6919A95BD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2D380-0597-4FF1-A19F-6DD70DA0F3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87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71.png"/><Relationship Id="rId4" Type="http://schemas.openxmlformats.org/officeDocument/2006/relationships/image" Target="../media/image7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8.png"/><Relationship Id="rId10" Type="http://schemas.openxmlformats.org/officeDocument/2006/relationships/image" Target="../media/image75.png"/><Relationship Id="rId4" Type="http://schemas.openxmlformats.org/officeDocument/2006/relationships/image" Target="../media/image7.png"/><Relationship Id="rId9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75.png"/><Relationship Id="rId4" Type="http://schemas.openxmlformats.org/officeDocument/2006/relationships/image" Target="../media/image7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560.pn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image" Target="../media/image540.png"/><Relationship Id="rId21" Type="http://schemas.openxmlformats.org/officeDocument/2006/relationships/image" Target="../media/image730.png"/><Relationship Id="rId7" Type="http://schemas.openxmlformats.org/officeDocument/2006/relationships/image" Target="../media/image590.png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image" Target="../media/image77.gif"/><Relationship Id="rId16" Type="http://schemas.openxmlformats.org/officeDocument/2006/relationships/image" Target="../media/image680.png"/><Relationship Id="rId20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630.png"/><Relationship Id="rId5" Type="http://schemas.openxmlformats.org/officeDocument/2006/relationships/image" Target="../media/image580.png"/><Relationship Id="rId15" Type="http://schemas.openxmlformats.org/officeDocument/2006/relationships/image" Target="../media/image670.png"/><Relationship Id="rId23" Type="http://schemas.openxmlformats.org/officeDocument/2006/relationships/image" Target="../media/image75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78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Relationship Id="rId22" Type="http://schemas.openxmlformats.org/officeDocument/2006/relationships/image" Target="../media/image7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0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86.png"/><Relationship Id="rId5" Type="http://schemas.openxmlformats.org/officeDocument/2006/relationships/image" Target="../media/image800.png"/><Relationship Id="rId10" Type="http://schemas.openxmlformats.org/officeDocument/2006/relationships/image" Target="../media/image85.png"/><Relationship Id="rId4" Type="http://schemas.openxmlformats.org/officeDocument/2006/relationships/image" Target="../media/image790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3.png"/><Relationship Id="rId3" Type="http://schemas.openxmlformats.org/officeDocument/2006/relationships/image" Target="../media/image780.png"/><Relationship Id="rId7" Type="http://schemas.openxmlformats.org/officeDocument/2006/relationships/image" Target="../media/image82.png"/><Relationship Id="rId12" Type="http://schemas.openxmlformats.org/officeDocument/2006/relationships/image" Target="../media/image9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91.png"/><Relationship Id="rId5" Type="http://schemas.openxmlformats.org/officeDocument/2006/relationships/image" Target="../media/image800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790.png"/><Relationship Id="rId1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" Type="http://schemas.openxmlformats.org/officeDocument/2006/relationships/image" Target="../media/image77.gif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2" Type="http://schemas.openxmlformats.org/officeDocument/2006/relationships/image" Target="../media/image81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7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5" Type="http://schemas.openxmlformats.org/officeDocument/2006/relationships/image" Target="../media/image8.png"/><Relationship Id="rId15" Type="http://schemas.openxmlformats.org/officeDocument/2006/relationships/image" Target="../media/image132.png"/><Relationship Id="rId10" Type="http://schemas.openxmlformats.org/officeDocument/2006/relationships/image" Target="../media/image75.png"/><Relationship Id="rId19" Type="http://schemas.openxmlformats.org/officeDocument/2006/relationships/image" Target="../media/image136.png"/><Relationship Id="rId4" Type="http://schemas.openxmlformats.org/officeDocument/2006/relationships/image" Target="../media/image7.png"/><Relationship Id="rId9" Type="http://schemas.openxmlformats.org/officeDocument/2006/relationships/image" Target="../media/image74.png"/><Relationship Id="rId14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5" Type="http://schemas.openxmlformats.org/officeDocument/2006/relationships/image" Target="../media/image8.png"/><Relationship Id="rId15" Type="http://schemas.openxmlformats.org/officeDocument/2006/relationships/image" Target="../media/image132.png"/><Relationship Id="rId10" Type="http://schemas.openxmlformats.org/officeDocument/2006/relationships/image" Target="../media/image75.png"/><Relationship Id="rId19" Type="http://schemas.openxmlformats.org/officeDocument/2006/relationships/image" Target="../media/image136.png"/><Relationship Id="rId4" Type="http://schemas.openxmlformats.org/officeDocument/2006/relationships/image" Target="../media/image7.png"/><Relationship Id="rId9" Type="http://schemas.openxmlformats.org/officeDocument/2006/relationships/image" Target="../media/image74.png"/><Relationship Id="rId1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0.png"/><Relationship Id="rId18" Type="http://schemas.openxmlformats.org/officeDocument/2006/relationships/image" Target="../media/image142.png"/><Relationship Id="rId3" Type="http://schemas.openxmlformats.org/officeDocument/2006/relationships/image" Target="../media/image5.png"/><Relationship Id="rId21" Type="http://schemas.openxmlformats.org/officeDocument/2006/relationships/image" Target="../media/image145.png"/><Relationship Id="rId7" Type="http://schemas.openxmlformats.org/officeDocument/2006/relationships/image" Target="../media/image72.png"/><Relationship Id="rId12" Type="http://schemas.openxmlformats.org/officeDocument/2006/relationships/image" Target="../media/image129.png"/><Relationship Id="rId17" Type="http://schemas.openxmlformats.org/officeDocument/2006/relationships/image" Target="../media/image141.png"/><Relationship Id="rId2" Type="http://schemas.openxmlformats.org/officeDocument/2006/relationships/image" Target="../media/image1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24" Type="http://schemas.openxmlformats.org/officeDocument/2006/relationships/image" Target="../media/image148.png"/><Relationship Id="rId5" Type="http://schemas.openxmlformats.org/officeDocument/2006/relationships/image" Target="../media/image8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10" Type="http://schemas.openxmlformats.org/officeDocument/2006/relationships/image" Target="../media/image75.png"/><Relationship Id="rId19" Type="http://schemas.openxmlformats.org/officeDocument/2006/relationships/image" Target="../media/image143.png"/><Relationship Id="rId4" Type="http://schemas.openxmlformats.org/officeDocument/2006/relationships/image" Target="../media/image7.png"/><Relationship Id="rId9" Type="http://schemas.openxmlformats.org/officeDocument/2006/relationships/image" Target="../media/image74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6.png"/><Relationship Id="rId10" Type="http://schemas.openxmlformats.org/officeDocument/2006/relationships/image" Target="../media/image162.png"/><Relationship Id="rId4" Type="http://schemas.openxmlformats.org/officeDocument/2006/relationships/image" Target="../media/image154.png"/><Relationship Id="rId9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76.png"/><Relationship Id="rId7" Type="http://schemas.openxmlformats.org/officeDocument/2006/relationships/image" Target="../media/image166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70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69.png"/><Relationship Id="rId5" Type="http://schemas.openxmlformats.org/officeDocument/2006/relationships/image" Target="../media/image164.png"/><Relationship Id="rId15" Type="http://schemas.openxmlformats.org/officeDocument/2006/relationships/image" Target="../media/image172.png"/><Relationship Id="rId10" Type="http://schemas.openxmlformats.org/officeDocument/2006/relationships/image" Target="../media/image157.png"/><Relationship Id="rId19" Type="http://schemas.openxmlformats.org/officeDocument/2006/relationships/image" Target="../media/image177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91.png"/><Relationship Id="rId7" Type="http://schemas.openxmlformats.org/officeDocument/2006/relationships/image" Target="../media/image18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5.png"/><Relationship Id="rId7" Type="http://schemas.openxmlformats.org/officeDocument/2006/relationships/image" Target="../media/image197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3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slide" Target="slide5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6.png"/><Relationship Id="rId21" Type="http://schemas.openxmlformats.org/officeDocument/2006/relationships/image" Target="../media/image29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slide" Target="slide40.xml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7.png"/><Relationship Id="rId3" Type="http://schemas.openxmlformats.org/officeDocument/2006/relationships/image" Target="../media/image5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6.png"/><Relationship Id="rId2" Type="http://schemas.openxmlformats.org/officeDocument/2006/relationships/image" Target="../media/image6.png"/><Relationship Id="rId16" Type="http://schemas.openxmlformats.org/officeDocument/2006/relationships/image" Target="../media/image26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24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23" Type="http://schemas.openxmlformats.org/officeDocument/2006/relationships/image" Target="../media/image34.png"/><Relationship Id="rId10" Type="http://schemas.openxmlformats.org/officeDocument/2006/relationships/image" Target="../media/image20.png"/><Relationship Id="rId19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5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8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7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5.png"/><Relationship Id="rId7" Type="http://schemas.openxmlformats.org/officeDocument/2006/relationships/image" Target="../media/image400.png"/><Relationship Id="rId12" Type="http://schemas.openxmlformats.org/officeDocument/2006/relationships/image" Target="../media/image44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11" Type="http://schemas.openxmlformats.org/officeDocument/2006/relationships/image" Target="../media/image68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68854" y="5411586"/>
            <a:ext cx="9144000" cy="1305098"/>
          </a:xfrm>
        </p:spPr>
        <p:txBody>
          <a:bodyPr/>
          <a:lstStyle/>
          <a:p>
            <a:r>
              <a:rPr lang="zh-TW" altLang="en-US" dirty="0" smtClean="0"/>
              <a:t>林思涵</a:t>
            </a:r>
            <a:endParaRPr lang="en-US" altLang="zh-TW" dirty="0" smtClean="0"/>
          </a:p>
          <a:p>
            <a:r>
              <a:rPr lang="en-US" altLang="zh-TW" dirty="0" smtClean="0"/>
              <a:t>2023/03/14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9" y="201411"/>
            <a:ext cx="92392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2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現有</a:t>
            </a:r>
            <a:r>
              <a:rPr lang="zh-TW" altLang="en-US" dirty="0" smtClean="0"/>
              <a:t>的解</a:t>
            </a:r>
            <a:r>
              <a:rPr lang="en-US" altLang="zh-TW" dirty="0" smtClean="0"/>
              <a:t>atomic structure</a:t>
            </a:r>
            <a:r>
              <a:rPr lang="zh-TW" altLang="en-US" dirty="0" smtClean="0"/>
              <a:t>工具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Ex: </a:t>
            </a:r>
            <a:r>
              <a:rPr lang="en-US" altLang="zh-TW" dirty="0" err="1" smtClean="0"/>
              <a:t>AlphaFold</a:t>
            </a:r>
            <a:r>
              <a:rPr lang="en-US" altLang="zh-TW" dirty="0" smtClean="0"/>
              <a:t> 2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402542" y="187362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Input: S (sequence)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23" y="2304251"/>
            <a:ext cx="2255464" cy="2432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31626" y="3234965"/>
            <a:ext cx="23218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AlphaFold</a:t>
            </a:r>
            <a:r>
              <a:rPr lang="en-US" altLang="zh-TW" dirty="0" smtClean="0"/>
              <a:t> 2</a:t>
            </a:r>
            <a:endParaRPr lang="zh-TW" altLang="en-US" dirty="0"/>
          </a:p>
        </p:txBody>
      </p:sp>
      <p:sp>
        <p:nvSpPr>
          <p:cNvPr id="8" name="向下箭號 7"/>
          <p:cNvSpPr/>
          <p:nvPr/>
        </p:nvSpPr>
        <p:spPr>
          <a:xfrm>
            <a:off x="3305442" y="2698505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>
            <a:off x="3305442" y="4300342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b="52350"/>
          <a:stretch/>
        </p:blipFill>
        <p:spPr>
          <a:xfrm>
            <a:off x="2638218" y="4836802"/>
            <a:ext cx="1508673" cy="139317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38200" y="5210221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Output:</a:t>
            </a:r>
          </a:p>
          <a:p>
            <a:pPr algn="r"/>
            <a:r>
              <a:rPr lang="en-US" altLang="zh-TW" dirty="0" smtClean="0"/>
              <a:t>(</a:t>
            </a:r>
            <a:r>
              <a:rPr lang="zh-TW" altLang="en-US" dirty="0" smtClean="0"/>
              <a:t>只有單一結構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200" y="2242955"/>
            <a:ext cx="7072570" cy="271169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807385" y="1842586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Continuous </a:t>
            </a:r>
            <a:r>
              <a:rPr lang="en-US" altLang="zh-TW" sz="2400" dirty="0" smtClean="0"/>
              <a:t>heterogeneity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195455" y="5348720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無法應付</a:t>
            </a:r>
            <a:r>
              <a:rPr lang="en-US" altLang="zh-TW" dirty="0">
                <a:solidFill>
                  <a:srgbClr val="FF0000"/>
                </a:solidFill>
              </a:rPr>
              <a:t>Continuous </a:t>
            </a:r>
            <a:r>
              <a:rPr lang="en-US" altLang="zh-TW" dirty="0" smtClean="0">
                <a:solidFill>
                  <a:srgbClr val="FF0000"/>
                </a:solidFill>
              </a:rPr>
              <a:t>heterogeneity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接點 16"/>
          <p:cNvCxnSpPr>
            <a:stCxn id="10" idx="3"/>
            <a:endCxn id="15" idx="1"/>
          </p:cNvCxnSpPr>
          <p:nvPr/>
        </p:nvCxnSpPr>
        <p:spPr>
          <a:xfrm flipV="1">
            <a:off x="4146891" y="5533386"/>
            <a:ext cx="1048564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5" idx="0"/>
          </p:cNvCxnSpPr>
          <p:nvPr/>
        </p:nvCxnSpPr>
        <p:spPr>
          <a:xfrm flipV="1">
            <a:off x="6938881" y="4954650"/>
            <a:ext cx="0" cy="394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3924993" y="6013118"/>
            <a:ext cx="8267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但</a:t>
            </a:r>
            <a:r>
              <a:rPr lang="zh-TW" altLang="en-US" sz="2400" dirty="0" smtClean="0"/>
              <a:t>可以將</a:t>
            </a:r>
            <a:r>
              <a:rPr lang="en-US" altLang="zh-TW" sz="2400" dirty="0" err="1" smtClean="0"/>
              <a:t>Alphafold</a:t>
            </a:r>
            <a:r>
              <a:rPr lang="en-US" altLang="zh-TW" sz="2400" dirty="0" smtClean="0"/>
              <a:t> 2</a:t>
            </a:r>
            <a:r>
              <a:rPr lang="zh-TW" altLang="en-US" sz="2400" dirty="0" smtClean="0"/>
              <a:t>輸出的</a:t>
            </a:r>
            <a:r>
              <a:rPr lang="en-US" altLang="zh-TW" sz="2400" dirty="0" smtClean="0">
                <a:solidFill>
                  <a:srgbClr val="0000FF"/>
                </a:solidFill>
              </a:rPr>
              <a:t>atomic structure</a:t>
            </a:r>
            <a:r>
              <a:rPr lang="zh-TW" altLang="en-US" sz="2400" dirty="0" smtClean="0"/>
              <a:t>為基礎</a:t>
            </a:r>
            <a:r>
              <a:rPr lang="zh-TW" altLang="en-US" sz="2400" dirty="0"/>
              <a:t>進行</a:t>
            </a:r>
            <a:r>
              <a:rPr lang="zh-TW" altLang="en-US" sz="2400" dirty="0" smtClean="0">
                <a:solidFill>
                  <a:srgbClr val="0000FF"/>
                </a:solidFill>
              </a:rPr>
              <a:t>微調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r>
              <a:rPr lang="zh-TW" altLang="en-US" sz="2400" dirty="0" smtClean="0"/>
              <a:t>使其可以</a:t>
            </a:r>
            <a:r>
              <a:rPr lang="zh-TW" altLang="en-US" sz="2400" dirty="0" smtClean="0">
                <a:solidFill>
                  <a:srgbClr val="0000FF"/>
                </a:solidFill>
              </a:rPr>
              <a:t>應用在</a:t>
            </a:r>
            <a:r>
              <a:rPr lang="en-US" altLang="zh-TW" sz="2400" dirty="0" smtClean="0">
                <a:solidFill>
                  <a:srgbClr val="0000FF"/>
                </a:solidFill>
              </a:rPr>
              <a:t>heterogeneous case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4905" b="78976"/>
          <a:stretch/>
        </p:blipFill>
        <p:spPr>
          <a:xfrm>
            <a:off x="4329892" y="9813"/>
            <a:ext cx="7862108" cy="10953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57" y="1695699"/>
            <a:ext cx="913235" cy="9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524" y="1695699"/>
            <a:ext cx="908823" cy="9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79" y="1695699"/>
            <a:ext cx="900000" cy="9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11" y="1695699"/>
            <a:ext cx="913235" cy="9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478" y="1695699"/>
            <a:ext cx="908823" cy="90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13052" y="9813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 </a:t>
            </a:r>
            <a:r>
              <a:rPr lang="en-US" altLang="zh-TW" dirty="0"/>
              <a:t>(sequence)</a:t>
            </a:r>
          </a:p>
        </p:txBody>
      </p:sp>
      <p:sp>
        <p:nvSpPr>
          <p:cNvPr id="12" name="向下箭號 11"/>
          <p:cNvSpPr/>
          <p:nvPr/>
        </p:nvSpPr>
        <p:spPr>
          <a:xfrm>
            <a:off x="1786019" y="428442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12203" y="863222"/>
            <a:ext cx="2321859" cy="39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AlphaFold</a:t>
            </a:r>
            <a:r>
              <a:rPr lang="en-US" altLang="zh-TW" dirty="0" smtClean="0"/>
              <a:t> 2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/>
          <a:srcRect b="52350"/>
          <a:stretch/>
        </p:blipFill>
        <p:spPr>
          <a:xfrm>
            <a:off x="1385824" y="1744996"/>
            <a:ext cx="974615" cy="900000"/>
          </a:xfrm>
          <a:prstGeom prst="rect">
            <a:avLst/>
          </a:prstGeom>
        </p:spPr>
      </p:pic>
      <p:sp>
        <p:nvSpPr>
          <p:cNvPr id="16" name="向下箭號 15"/>
          <p:cNvSpPr/>
          <p:nvPr/>
        </p:nvSpPr>
        <p:spPr>
          <a:xfrm>
            <a:off x="1786019" y="1285277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701" y="2644996"/>
            <a:ext cx="3962721" cy="360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8"/>
          <a:srcRect r="80682"/>
          <a:stretch/>
        </p:blipFill>
        <p:spPr>
          <a:xfrm>
            <a:off x="3628836" y="953297"/>
            <a:ext cx="522092" cy="72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8"/>
          <a:srcRect l="19019" r="61399"/>
          <a:stretch/>
        </p:blipFill>
        <p:spPr>
          <a:xfrm>
            <a:off x="4587324" y="977111"/>
            <a:ext cx="529222" cy="72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/>
          <a:srcRect l="38451" r="41818"/>
          <a:stretch/>
        </p:blipFill>
        <p:spPr>
          <a:xfrm>
            <a:off x="5566844" y="971227"/>
            <a:ext cx="533262" cy="72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/>
          <a:srcRect l="58182" r="22535"/>
          <a:stretch/>
        </p:blipFill>
        <p:spPr>
          <a:xfrm>
            <a:off x="6537657" y="953297"/>
            <a:ext cx="521142" cy="72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8"/>
          <a:srcRect l="77615" r="3103"/>
          <a:stretch/>
        </p:blipFill>
        <p:spPr>
          <a:xfrm>
            <a:off x="7516317" y="977111"/>
            <a:ext cx="521143" cy="72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/>
          <a:srcRect b="42873"/>
          <a:stretch/>
        </p:blipFill>
        <p:spPr>
          <a:xfrm>
            <a:off x="4851935" y="5308884"/>
            <a:ext cx="7072570" cy="1549116"/>
          </a:xfrm>
          <a:prstGeom prst="rect">
            <a:avLst/>
          </a:prstGeom>
        </p:spPr>
      </p:pic>
      <p:cxnSp>
        <p:nvCxnSpPr>
          <p:cNvPr id="28" name="肘形接點 27"/>
          <p:cNvCxnSpPr/>
          <p:nvPr/>
        </p:nvCxnSpPr>
        <p:spPr>
          <a:xfrm>
            <a:off x="2796988" y="6101372"/>
            <a:ext cx="2054947" cy="344252"/>
          </a:xfrm>
          <a:prstGeom prst="bentConnector3">
            <a:avLst>
              <a:gd name="adj1" fmla="val -1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52701" y="1673297"/>
            <a:ext cx="7335519" cy="97169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329606" y="197448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Input: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51935" y="5504329"/>
            <a:ext cx="7142841" cy="1272989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755560" y="505431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Output:</a:t>
            </a:r>
            <a:endParaRPr lang="zh-TW" altLang="en-US" dirty="0">
              <a:solidFill>
                <a:srgbClr val="7030A0"/>
              </a:solidFill>
            </a:endParaRP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 t="57380"/>
          <a:stretch/>
        </p:blipFill>
        <p:spPr>
          <a:xfrm>
            <a:off x="5116546" y="3361281"/>
            <a:ext cx="7072570" cy="1155734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836916" y="2901444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Continuous </a:t>
            </a:r>
            <a:r>
              <a:rPr lang="en-US" altLang="zh-TW" sz="2400" dirty="0" smtClean="0"/>
              <a:t>heterogeneity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9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4905" b="78976"/>
          <a:stretch/>
        </p:blipFill>
        <p:spPr>
          <a:xfrm>
            <a:off x="4329892" y="9813"/>
            <a:ext cx="7862108" cy="10953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57" y="1695699"/>
            <a:ext cx="913235" cy="9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524" y="1695699"/>
            <a:ext cx="908823" cy="9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79" y="1695699"/>
            <a:ext cx="900000" cy="90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13052" y="9813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 </a:t>
            </a:r>
            <a:r>
              <a:rPr lang="en-US" altLang="zh-TW" dirty="0"/>
              <a:t>(sequence)</a:t>
            </a:r>
          </a:p>
        </p:txBody>
      </p:sp>
      <p:sp>
        <p:nvSpPr>
          <p:cNvPr id="12" name="向下箭號 11"/>
          <p:cNvSpPr/>
          <p:nvPr/>
        </p:nvSpPr>
        <p:spPr>
          <a:xfrm>
            <a:off x="1786019" y="428442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12203" y="863222"/>
            <a:ext cx="2321859" cy="39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Atomic Structure</a:t>
            </a:r>
            <a:r>
              <a:rPr lang="zh-TW" altLang="en-US" dirty="0" smtClean="0"/>
              <a:t>工具</a:t>
            </a:r>
            <a:endParaRPr lang="zh-TW" altLang="en-US" dirty="0"/>
          </a:p>
        </p:txBody>
      </p:sp>
      <p:sp>
        <p:nvSpPr>
          <p:cNvPr id="16" name="向下箭號 15"/>
          <p:cNvSpPr/>
          <p:nvPr/>
        </p:nvSpPr>
        <p:spPr>
          <a:xfrm>
            <a:off x="1786019" y="1285277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701" y="2644996"/>
            <a:ext cx="3962721" cy="3600000"/>
          </a:xfrm>
          <a:prstGeom prst="rect">
            <a:avLst/>
          </a:prstGeom>
        </p:spPr>
      </p:pic>
      <p:cxnSp>
        <p:nvCxnSpPr>
          <p:cNvPr id="28" name="肘形接點 27"/>
          <p:cNvCxnSpPr/>
          <p:nvPr/>
        </p:nvCxnSpPr>
        <p:spPr>
          <a:xfrm>
            <a:off x="2796988" y="6101372"/>
            <a:ext cx="2054947" cy="344252"/>
          </a:xfrm>
          <a:prstGeom prst="bentConnector3">
            <a:avLst>
              <a:gd name="adj1" fmla="val -1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52701" y="1673297"/>
            <a:ext cx="5389663" cy="97169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329606" y="197448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Input: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51935" y="5504329"/>
            <a:ext cx="5339469" cy="1272989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755560" y="505431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Output:</a:t>
            </a:r>
            <a:endParaRPr lang="zh-TW" altLang="en-US" dirty="0">
              <a:solidFill>
                <a:srgbClr val="7030A0"/>
              </a:solidFill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111" y="1710919"/>
            <a:ext cx="1239345" cy="900000"/>
          </a:xfrm>
          <a:prstGeom prst="rect">
            <a:avLst/>
          </a:prstGeom>
          <a:ln>
            <a:noFill/>
          </a:ln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422" y="5611250"/>
            <a:ext cx="1449626" cy="1080000"/>
          </a:xfrm>
          <a:prstGeom prst="rect">
            <a:avLst/>
          </a:prstGeom>
          <a:ln>
            <a:noFill/>
          </a:ln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20" y="5611250"/>
            <a:ext cx="1364211" cy="1080000"/>
          </a:xfrm>
          <a:prstGeom prst="rect">
            <a:avLst/>
          </a:prstGeom>
          <a:ln>
            <a:noFill/>
          </a:ln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5521" y="5611250"/>
            <a:ext cx="1449945" cy="1080000"/>
          </a:xfrm>
          <a:prstGeom prst="rect">
            <a:avLst/>
          </a:prstGeom>
          <a:ln>
            <a:noFill/>
          </a:ln>
        </p:spPr>
      </p:pic>
      <p:sp>
        <p:nvSpPr>
          <p:cNvPr id="21" name="文字方塊 20"/>
          <p:cNvSpPr txBox="1"/>
          <p:nvPr/>
        </p:nvSpPr>
        <p:spPr>
          <a:xfrm>
            <a:off x="3416657" y="1176019"/>
            <a:ext cx="4583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存在</a:t>
            </a:r>
            <a:r>
              <a:rPr lang="zh-TW" altLang="en-US" sz="2400" dirty="0" smtClean="0"/>
              <a:t>某種</a:t>
            </a:r>
            <a:r>
              <a:rPr lang="en-US" altLang="zh-TW" sz="2400" dirty="0" smtClean="0"/>
              <a:t>Continuous heterogeneity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734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4905" b="78976"/>
          <a:stretch/>
        </p:blipFill>
        <p:spPr>
          <a:xfrm>
            <a:off x="4329892" y="9813"/>
            <a:ext cx="7862108" cy="10953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57" y="1695699"/>
            <a:ext cx="913235" cy="9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524" y="1695699"/>
            <a:ext cx="908823" cy="9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79" y="1695699"/>
            <a:ext cx="900000" cy="90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13052" y="9813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 </a:t>
            </a:r>
            <a:r>
              <a:rPr lang="en-US" altLang="zh-TW" dirty="0"/>
              <a:t>(sequence)</a:t>
            </a:r>
          </a:p>
        </p:txBody>
      </p:sp>
      <p:sp>
        <p:nvSpPr>
          <p:cNvPr id="12" name="向下箭號 11"/>
          <p:cNvSpPr/>
          <p:nvPr/>
        </p:nvSpPr>
        <p:spPr>
          <a:xfrm>
            <a:off x="1786019" y="428442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12203" y="863222"/>
            <a:ext cx="2321859" cy="39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Atomic Structure</a:t>
            </a:r>
            <a:r>
              <a:rPr lang="zh-TW" altLang="en-US" dirty="0"/>
              <a:t>工具</a:t>
            </a:r>
          </a:p>
        </p:txBody>
      </p:sp>
      <p:sp>
        <p:nvSpPr>
          <p:cNvPr id="16" name="向下箭號 15"/>
          <p:cNvSpPr/>
          <p:nvPr/>
        </p:nvSpPr>
        <p:spPr>
          <a:xfrm>
            <a:off x="1786019" y="1310216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701" y="2644996"/>
            <a:ext cx="3962721" cy="3600000"/>
          </a:xfrm>
          <a:prstGeom prst="rect">
            <a:avLst/>
          </a:prstGeom>
        </p:spPr>
      </p:pic>
      <p:cxnSp>
        <p:nvCxnSpPr>
          <p:cNvPr id="28" name="肘形接點 27"/>
          <p:cNvCxnSpPr/>
          <p:nvPr/>
        </p:nvCxnSpPr>
        <p:spPr>
          <a:xfrm>
            <a:off x="2796988" y="6101372"/>
            <a:ext cx="2054947" cy="344252"/>
          </a:xfrm>
          <a:prstGeom prst="bentConnector3">
            <a:avLst>
              <a:gd name="adj1" fmla="val -1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329606" y="197448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Input: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51935" y="5504329"/>
            <a:ext cx="5339469" cy="1272989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755560" y="505431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Output:</a:t>
            </a:r>
            <a:endParaRPr lang="zh-TW" altLang="en-US" dirty="0">
              <a:solidFill>
                <a:srgbClr val="7030A0"/>
              </a:solidFill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111" y="1710919"/>
            <a:ext cx="1239345" cy="900000"/>
          </a:xfrm>
          <a:prstGeom prst="rect">
            <a:avLst/>
          </a:prstGeom>
          <a:ln>
            <a:noFill/>
          </a:ln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422" y="5611250"/>
            <a:ext cx="1449626" cy="1080000"/>
          </a:xfrm>
          <a:prstGeom prst="rect">
            <a:avLst/>
          </a:prstGeom>
          <a:ln>
            <a:noFill/>
          </a:ln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20" y="5611250"/>
            <a:ext cx="1364211" cy="1080000"/>
          </a:xfrm>
          <a:prstGeom prst="rect">
            <a:avLst/>
          </a:prstGeom>
          <a:ln>
            <a:noFill/>
          </a:ln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5521" y="5611250"/>
            <a:ext cx="1449945" cy="1080000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3083940" y="1695699"/>
            <a:ext cx="3574555" cy="2851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5320" y="1710919"/>
            <a:ext cx="4902691" cy="262390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2" name="文字方塊 21"/>
          <p:cNvSpPr txBox="1"/>
          <p:nvPr/>
        </p:nvSpPr>
        <p:spPr>
          <a:xfrm>
            <a:off x="6835320" y="436239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2023-02-14</a:t>
            </a:r>
            <a:r>
              <a:rPr lang="zh-TW" altLang="en-US" dirty="0" smtClean="0"/>
              <a:t> </a:t>
            </a:r>
            <a:r>
              <a:rPr lang="en-US" altLang="zh-TW" dirty="0" smtClean="0"/>
              <a:t>by </a:t>
            </a:r>
            <a:r>
              <a:rPr lang="zh-TW" altLang="en-US" dirty="0" smtClean="0"/>
              <a:t>昱翔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 flipV="1">
            <a:off x="6650182" y="3121380"/>
            <a:ext cx="17682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1935" y="3679333"/>
            <a:ext cx="1798246" cy="84142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096313" y="3414466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rgbClr val="00B050"/>
                </a:solidFill>
              </a:rPr>
              <a:t>Laplacian </a:t>
            </a:r>
            <a:r>
              <a:rPr lang="en-US" altLang="zh-TW" sz="1200" b="1" dirty="0" err="1" smtClean="0">
                <a:solidFill>
                  <a:srgbClr val="00B050"/>
                </a:solidFill>
              </a:rPr>
              <a:t>eigenmaps</a:t>
            </a:r>
            <a:endParaRPr lang="zh-TW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0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709738"/>
            <a:ext cx="12192000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4800" dirty="0"/>
              <a:t>Background Knowledge </a:t>
            </a:r>
            <a:r>
              <a:rPr lang="en-US" altLang="zh-TW" sz="4800" dirty="0" smtClean="0"/>
              <a:t>about </a:t>
            </a:r>
            <a:r>
              <a:rPr lang="en-US" altLang="zh-TW" sz="4800" dirty="0"/>
              <a:t>atomic structure</a:t>
            </a:r>
            <a:endParaRPr lang="zh-TW" altLang="en-US" sz="4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9561570" y="111848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 </a:t>
            </a:r>
            <a:r>
              <a:rPr lang="en-US" altLang="zh-TW" dirty="0"/>
              <a:t>(sequence)</a:t>
            </a:r>
          </a:p>
        </p:txBody>
      </p:sp>
      <p:sp>
        <p:nvSpPr>
          <p:cNvPr id="5" name="向下箭號 4"/>
          <p:cNvSpPr/>
          <p:nvPr/>
        </p:nvSpPr>
        <p:spPr>
          <a:xfrm>
            <a:off x="9634537" y="530477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560721" y="965257"/>
            <a:ext cx="2321859" cy="39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Atomic Structure</a:t>
            </a:r>
            <a:r>
              <a:rPr lang="zh-TW" altLang="en-US" dirty="0"/>
              <a:t>工具</a:t>
            </a:r>
          </a:p>
        </p:txBody>
      </p:sp>
      <p:sp>
        <p:nvSpPr>
          <p:cNvPr id="7" name="向下箭號 6"/>
          <p:cNvSpPr/>
          <p:nvPr/>
        </p:nvSpPr>
        <p:spPr>
          <a:xfrm>
            <a:off x="9634537" y="1412251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568" y="1829580"/>
            <a:ext cx="1239345" cy="90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3922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Background </a:t>
            </a:r>
            <a:r>
              <a:rPr lang="en-US" altLang="zh-TW" sz="4000" dirty="0" smtClean="0"/>
              <a:t>Knowledge about atomic structure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700203" y="2572415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 </a:t>
            </a:r>
            <a:r>
              <a:rPr lang="en-US" altLang="zh-TW" dirty="0"/>
              <a:t>(sequence)</a:t>
            </a:r>
          </a:p>
        </p:txBody>
      </p:sp>
      <p:sp>
        <p:nvSpPr>
          <p:cNvPr id="5" name="向右箭號 4"/>
          <p:cNvSpPr/>
          <p:nvPr/>
        </p:nvSpPr>
        <p:spPr>
          <a:xfrm>
            <a:off x="1995055" y="2719673"/>
            <a:ext cx="274320" cy="7481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34489" y="2558231"/>
            <a:ext cx="2321859" cy="39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Atomic Structure</a:t>
            </a:r>
            <a:r>
              <a:rPr lang="zh-TW" altLang="en-US" dirty="0"/>
              <a:t>工具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4721462" y="2719671"/>
            <a:ext cx="274320" cy="7481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 descr="https://www3.cmbi.umcn.nl/wiki/images/7/72/Backbone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4" t="12825" r="103" b="15607"/>
          <a:stretch/>
        </p:blipFill>
        <p:spPr bwMode="auto">
          <a:xfrm>
            <a:off x="5060896" y="1617490"/>
            <a:ext cx="2187388" cy="22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664931" y="3868803"/>
                <a:ext cx="3583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Protein Structure</a:t>
                </a:r>
              </a:p>
              <a:p>
                <a:r>
                  <a:rPr lang="en-US" altLang="zh-TW" dirty="0" smtClean="0"/>
                  <a:t>torsion angle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931" y="3868803"/>
                <a:ext cx="3583353" cy="646331"/>
              </a:xfrm>
              <a:prstGeom prst="rect">
                <a:avLst/>
              </a:prstGeom>
              <a:blipFill>
                <a:blip r:embed="rId3"/>
                <a:stretch>
                  <a:fillRect l="-1361"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4"/>
          <a:srcRect t="1324"/>
          <a:stretch/>
        </p:blipFill>
        <p:spPr>
          <a:xfrm>
            <a:off x="3163707" y="4559174"/>
            <a:ext cx="4084577" cy="2298826"/>
          </a:xfrm>
          <a:prstGeom prst="rect">
            <a:avLst/>
          </a:prstGeom>
        </p:spPr>
      </p:pic>
      <p:sp>
        <p:nvSpPr>
          <p:cNvPr id="59" name="向右箭號 58"/>
          <p:cNvSpPr/>
          <p:nvPr/>
        </p:nvSpPr>
        <p:spPr>
          <a:xfrm>
            <a:off x="7313398" y="2705738"/>
            <a:ext cx="274320" cy="7481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Picture 2" descr="https://www3.cmbi.umcn.nl/wiki/images/7/72/Backbone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5" r="52206" b="15607"/>
          <a:stretch/>
        </p:blipFill>
        <p:spPr bwMode="auto">
          <a:xfrm>
            <a:off x="7902214" y="1617488"/>
            <a:ext cx="2004593" cy="22513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字方塊 60"/>
          <p:cNvSpPr txBox="1"/>
          <p:nvPr/>
        </p:nvSpPr>
        <p:spPr>
          <a:xfrm>
            <a:off x="7587718" y="4151666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Backbone</a:t>
            </a:r>
            <a:r>
              <a:rPr lang="en-US" altLang="zh-TW" dirty="0" smtClean="0"/>
              <a:t> (</a:t>
            </a:r>
            <a:r>
              <a:rPr lang="zh-TW" altLang="en-US" dirty="0" smtClean="0"/>
              <a:t>這才是真正的</a:t>
            </a:r>
            <a:r>
              <a:rPr lang="en-US" altLang="zh-TW" dirty="0" smtClean="0"/>
              <a:t>input)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7587718" y="4474833"/>
                <a:ext cx="39741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The geometry and structure of </a:t>
                </a:r>
                <a:r>
                  <a:rPr lang="en-US" altLang="zh-TW" dirty="0" smtClean="0"/>
                  <a:t>molecules</a:t>
                </a:r>
              </a:p>
              <a:p>
                <a:r>
                  <a:rPr lang="en-US" altLang="zh-TW" dirty="0" smtClean="0"/>
                  <a:t>torsion angle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 smtClean="0"/>
                  <a:t> and bond angle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18" y="4474833"/>
                <a:ext cx="3974165" cy="646331"/>
              </a:xfrm>
              <a:prstGeom prst="rect">
                <a:avLst/>
              </a:prstGeom>
              <a:blipFill>
                <a:blip r:embed="rId5"/>
                <a:stretch>
                  <a:fillRect l="-1380" t="-4717" r="-4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圖片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666" y="5121164"/>
            <a:ext cx="4342091" cy="1736836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8470669" y="5187142"/>
            <a:ext cx="465513" cy="532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9923433" y="6304840"/>
            <a:ext cx="484102" cy="52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1353800" y="5261956"/>
            <a:ext cx="504957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23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Background </a:t>
            </a:r>
            <a:r>
              <a:rPr lang="en-US" altLang="zh-TW" sz="4000" dirty="0" smtClean="0"/>
              <a:t>Knowledge about atomic structure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700203" y="2572415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 </a:t>
            </a:r>
            <a:r>
              <a:rPr lang="en-US" altLang="zh-TW" dirty="0"/>
              <a:t>(sequence)</a:t>
            </a:r>
          </a:p>
        </p:txBody>
      </p:sp>
      <p:sp>
        <p:nvSpPr>
          <p:cNvPr id="5" name="向右箭號 4"/>
          <p:cNvSpPr/>
          <p:nvPr/>
        </p:nvSpPr>
        <p:spPr>
          <a:xfrm>
            <a:off x="1995055" y="2719673"/>
            <a:ext cx="274320" cy="7481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34489" y="2558231"/>
            <a:ext cx="2321859" cy="39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Atomic Structure</a:t>
            </a:r>
            <a:r>
              <a:rPr lang="zh-TW" altLang="en-US" dirty="0"/>
              <a:t>工具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4721462" y="2719671"/>
            <a:ext cx="274320" cy="7481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 descr="https://www3.cmbi.umcn.nl/wiki/images/7/72/Backbone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4" t="12825" r="103" b="15607"/>
          <a:stretch/>
        </p:blipFill>
        <p:spPr bwMode="auto">
          <a:xfrm>
            <a:off x="5060896" y="1617490"/>
            <a:ext cx="2187388" cy="22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664931" y="3868803"/>
                <a:ext cx="3583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Protein Structure</a:t>
                </a:r>
              </a:p>
              <a:p>
                <a:r>
                  <a:rPr lang="en-US" altLang="zh-TW" dirty="0" smtClean="0"/>
                  <a:t>torsion angle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931" y="3868803"/>
                <a:ext cx="3583353" cy="646331"/>
              </a:xfrm>
              <a:prstGeom prst="rect">
                <a:avLst/>
              </a:prstGeom>
              <a:blipFill>
                <a:blip r:embed="rId3"/>
                <a:stretch>
                  <a:fillRect l="-1361"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4"/>
          <a:srcRect t="1324"/>
          <a:stretch/>
        </p:blipFill>
        <p:spPr>
          <a:xfrm>
            <a:off x="3163707" y="4559174"/>
            <a:ext cx="4084577" cy="2298826"/>
          </a:xfrm>
          <a:prstGeom prst="rect">
            <a:avLst/>
          </a:prstGeom>
        </p:spPr>
      </p:pic>
      <p:sp>
        <p:nvSpPr>
          <p:cNvPr id="59" name="向右箭號 58"/>
          <p:cNvSpPr/>
          <p:nvPr/>
        </p:nvSpPr>
        <p:spPr>
          <a:xfrm>
            <a:off x="7313398" y="2705738"/>
            <a:ext cx="274320" cy="7481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Picture 2" descr="https://www3.cmbi.umcn.nl/wiki/images/7/72/Backbone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5" r="52206" b="15607"/>
          <a:stretch/>
        </p:blipFill>
        <p:spPr bwMode="auto">
          <a:xfrm>
            <a:off x="7902214" y="1617488"/>
            <a:ext cx="2004593" cy="22513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字方塊 60"/>
          <p:cNvSpPr txBox="1"/>
          <p:nvPr/>
        </p:nvSpPr>
        <p:spPr>
          <a:xfrm>
            <a:off x="7587718" y="4151666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Backbone</a:t>
            </a:r>
            <a:r>
              <a:rPr lang="en-US" altLang="zh-TW" dirty="0" smtClean="0"/>
              <a:t> (</a:t>
            </a:r>
            <a:r>
              <a:rPr lang="zh-TW" altLang="en-US" dirty="0" smtClean="0"/>
              <a:t>這才是真正的</a:t>
            </a:r>
            <a:r>
              <a:rPr lang="en-US" altLang="zh-TW" dirty="0" smtClean="0"/>
              <a:t>input)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7587718" y="4474833"/>
                <a:ext cx="3974165" cy="6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The geometry and structure of </a:t>
                </a:r>
                <a:r>
                  <a:rPr lang="en-US" altLang="zh-TW" dirty="0" smtClean="0"/>
                  <a:t>molecules</a:t>
                </a:r>
              </a:p>
              <a:p>
                <a:r>
                  <a:rPr lang="en-US" altLang="zh-TW" dirty="0" smtClean="0"/>
                  <a:t>torsion angle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 smtClean="0"/>
                  <a:t> and </a:t>
                </a:r>
                <a:r>
                  <a:rPr lang="en-US" altLang="zh-TW" dirty="0" smtClean="0">
                    <a:solidFill>
                      <a:schemeClr val="accent6"/>
                    </a:solidFill>
                  </a:rPr>
                  <a:t>bond angle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m:rPr>
                            <m:nor/>
                          </m:rPr>
                          <a:rPr lang="zh-TW" altLang="en-US" dirty="0">
                            <a:solidFill>
                              <a:schemeClr val="accent6"/>
                            </a:solidFill>
                          </a:rPr>
                          <m:t> </m:t>
                        </m:r>
                      </m:e>
                    </m:acc>
                  </m:oMath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18" y="4474833"/>
                <a:ext cx="3974165" cy="678904"/>
              </a:xfrm>
              <a:prstGeom prst="rect">
                <a:avLst/>
              </a:prstGeom>
              <a:blipFill>
                <a:blip r:embed="rId5"/>
                <a:stretch>
                  <a:fillRect l="-1380" t="-4505" r="-460" b="-108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圖片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666" y="5121164"/>
            <a:ext cx="4342091" cy="1736836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8470669" y="5187142"/>
            <a:ext cx="465513" cy="532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9923433" y="6304840"/>
            <a:ext cx="484102" cy="52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1353800" y="5261956"/>
            <a:ext cx="504957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587718" y="5874166"/>
                <a:ext cx="317010" cy="230832"/>
              </a:xfrm>
              <a:prstGeom prst="rect">
                <a:avLst/>
              </a:prstGeom>
              <a:solidFill>
                <a:srgbClr val="6666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9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9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18" y="5874166"/>
                <a:ext cx="317010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9066793" y="5989582"/>
                <a:ext cx="319703" cy="230832"/>
              </a:xfrm>
              <a:prstGeom prst="rect">
                <a:avLst/>
              </a:prstGeom>
              <a:solidFill>
                <a:srgbClr val="6666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9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9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93" y="5989582"/>
                <a:ext cx="319703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501080" y="5832482"/>
                <a:ext cx="319703" cy="230832"/>
              </a:xfrm>
              <a:prstGeom prst="rect">
                <a:avLst/>
              </a:prstGeom>
              <a:solidFill>
                <a:srgbClr val="6666F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9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TW" altLang="en-US" sz="9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080" y="5832482"/>
                <a:ext cx="319703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131878" y="6145500"/>
                <a:ext cx="319703" cy="2308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9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878" y="6145500"/>
                <a:ext cx="319703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599336" y="5767495"/>
                <a:ext cx="319703" cy="2308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9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336" y="5767495"/>
                <a:ext cx="319703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9559232" y="5661279"/>
                <a:ext cx="319703" cy="2308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9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232" y="5661279"/>
                <a:ext cx="319703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0030156" y="6049069"/>
                <a:ext cx="319703" cy="2308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9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156" y="6049069"/>
                <a:ext cx="319703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0919624" y="6170215"/>
                <a:ext cx="319703" cy="2308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TW" altLang="en-US" sz="9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624" y="6170215"/>
                <a:ext cx="319703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1429062" y="5832482"/>
                <a:ext cx="318099" cy="2308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9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062" y="5832482"/>
                <a:ext cx="318099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弧形 10"/>
          <p:cNvSpPr/>
          <p:nvPr/>
        </p:nvSpPr>
        <p:spPr>
          <a:xfrm>
            <a:off x="8036714" y="5845996"/>
            <a:ext cx="467458" cy="471428"/>
          </a:xfrm>
          <a:prstGeom prst="arc">
            <a:avLst>
              <a:gd name="adj1" fmla="val 11229306"/>
              <a:gd name="adj2" fmla="val 20380019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992557" y="5476664"/>
                <a:ext cx="569323" cy="381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m:rPr>
                                  <m:nor/>
                                </m:rPr>
                                <a:rPr lang="zh-TW" altLang="en-US" dirty="0">
                                  <a:solidFill>
                                    <a:schemeClr val="accent6"/>
                                  </a:solidFill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557" y="5476664"/>
                <a:ext cx="569323" cy="381836"/>
              </a:xfrm>
              <a:prstGeom prst="rect">
                <a:avLst/>
              </a:prstGeom>
              <a:blipFill>
                <a:blip r:embed="rId16"/>
                <a:stretch>
                  <a:fillRect t="-3175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弧形 28"/>
          <p:cNvSpPr/>
          <p:nvPr/>
        </p:nvSpPr>
        <p:spPr>
          <a:xfrm>
            <a:off x="9005406" y="5708587"/>
            <a:ext cx="467458" cy="471428"/>
          </a:xfrm>
          <a:prstGeom prst="arc">
            <a:avLst>
              <a:gd name="adj1" fmla="val 11229306"/>
              <a:gd name="adj2" fmla="val 20380019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弧形 29"/>
          <p:cNvSpPr/>
          <p:nvPr/>
        </p:nvSpPr>
        <p:spPr>
          <a:xfrm>
            <a:off x="10081142" y="5800886"/>
            <a:ext cx="303993" cy="471428"/>
          </a:xfrm>
          <a:prstGeom prst="arc">
            <a:avLst>
              <a:gd name="adj1" fmla="val 13069603"/>
              <a:gd name="adj2" fmla="val 20380019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弧形 30"/>
          <p:cNvSpPr/>
          <p:nvPr/>
        </p:nvSpPr>
        <p:spPr>
          <a:xfrm>
            <a:off x="10919624" y="5898365"/>
            <a:ext cx="372454" cy="471428"/>
          </a:xfrm>
          <a:prstGeom prst="arc">
            <a:avLst>
              <a:gd name="adj1" fmla="val 11229306"/>
              <a:gd name="adj2" fmla="val 20380019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8991899" y="5343297"/>
                <a:ext cx="569323" cy="381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m:rPr>
                                  <m:nor/>
                                </m:rPr>
                                <a:rPr lang="zh-TW" altLang="en-US" dirty="0">
                                  <a:solidFill>
                                    <a:schemeClr val="accent6"/>
                                  </a:solidFill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899" y="5343297"/>
                <a:ext cx="569323" cy="381836"/>
              </a:xfrm>
              <a:prstGeom prst="rect">
                <a:avLst/>
              </a:prstGeom>
              <a:blipFill>
                <a:blip r:embed="rId17"/>
                <a:stretch>
                  <a:fillRect t="-3226" r="-1075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0004748" y="5415291"/>
                <a:ext cx="569323" cy="381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m:rPr>
                                  <m:nor/>
                                </m:rPr>
                                <a:rPr lang="zh-TW" altLang="en-US" dirty="0">
                                  <a:solidFill>
                                    <a:schemeClr val="accent6"/>
                                  </a:solidFill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748" y="5415291"/>
                <a:ext cx="569323" cy="381836"/>
              </a:xfrm>
              <a:prstGeom prst="rect">
                <a:avLst/>
              </a:prstGeom>
              <a:blipFill>
                <a:blip r:embed="rId18"/>
                <a:stretch>
                  <a:fillRect t="-3175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10868833" y="5497632"/>
                <a:ext cx="569323" cy="381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m:rPr>
                                  <m:nor/>
                                </m:rPr>
                                <a:rPr lang="zh-TW" altLang="en-US" dirty="0">
                                  <a:solidFill>
                                    <a:schemeClr val="accent6"/>
                                  </a:solidFill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833" y="5497632"/>
                <a:ext cx="569323" cy="381836"/>
              </a:xfrm>
              <a:prstGeom prst="rect">
                <a:avLst/>
              </a:prstGeom>
              <a:blipFill>
                <a:blip r:embed="rId19"/>
                <a:stretch>
                  <a:fillRect t="-3226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弧形 34"/>
          <p:cNvSpPr/>
          <p:nvPr/>
        </p:nvSpPr>
        <p:spPr>
          <a:xfrm rot="10410484">
            <a:off x="8519668" y="5845997"/>
            <a:ext cx="467458" cy="471428"/>
          </a:xfrm>
          <a:prstGeom prst="arc">
            <a:avLst>
              <a:gd name="adj1" fmla="val 11229306"/>
              <a:gd name="adj2" fmla="val 20380019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弧形 35"/>
          <p:cNvSpPr/>
          <p:nvPr/>
        </p:nvSpPr>
        <p:spPr>
          <a:xfrm rot="11367981">
            <a:off x="9471992" y="5737543"/>
            <a:ext cx="467458" cy="471428"/>
          </a:xfrm>
          <a:prstGeom prst="arc">
            <a:avLst>
              <a:gd name="adj1" fmla="val 11229306"/>
              <a:gd name="adj2" fmla="val 20380019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弧形 36"/>
          <p:cNvSpPr/>
          <p:nvPr/>
        </p:nvSpPr>
        <p:spPr>
          <a:xfrm rot="11677523">
            <a:off x="10494617" y="5873235"/>
            <a:ext cx="325290" cy="471428"/>
          </a:xfrm>
          <a:prstGeom prst="arc">
            <a:avLst>
              <a:gd name="adj1" fmla="val 11229306"/>
              <a:gd name="adj2" fmla="val 20380019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8569155" y="6329779"/>
                <a:ext cx="569323" cy="381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m:rPr>
                                  <m:nor/>
                                </m:rPr>
                                <a:rPr lang="zh-TW" altLang="en-US" dirty="0">
                                  <a:solidFill>
                                    <a:schemeClr val="accent6"/>
                                  </a:solidFill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155" y="6329779"/>
                <a:ext cx="569323" cy="381836"/>
              </a:xfrm>
              <a:prstGeom prst="rect">
                <a:avLst/>
              </a:prstGeom>
              <a:blipFill>
                <a:blip r:embed="rId20"/>
                <a:stretch>
                  <a:fillRect t="-3175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9489795" y="6140072"/>
                <a:ext cx="569323" cy="381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m:rPr>
                                  <m:nor/>
                                </m:rPr>
                                <a:rPr lang="zh-TW" altLang="en-US" dirty="0">
                                  <a:solidFill>
                                    <a:schemeClr val="accent6"/>
                                  </a:solidFill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795" y="6140072"/>
                <a:ext cx="569323" cy="381836"/>
              </a:xfrm>
              <a:prstGeom prst="rect">
                <a:avLst/>
              </a:prstGeom>
              <a:blipFill>
                <a:blip r:embed="rId21"/>
                <a:stretch>
                  <a:fillRect t="-3175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0408009" y="6328629"/>
                <a:ext cx="569323" cy="381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m:rPr>
                                  <m:nor/>
                                </m:rPr>
                                <a:rPr lang="zh-TW" altLang="en-US" dirty="0">
                                  <a:solidFill>
                                    <a:schemeClr val="accent6"/>
                                  </a:solidFill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009" y="6328629"/>
                <a:ext cx="569323" cy="381836"/>
              </a:xfrm>
              <a:prstGeom prst="rect">
                <a:avLst/>
              </a:prstGeom>
              <a:blipFill>
                <a:blip r:embed="rId22"/>
                <a:stretch>
                  <a:fillRect t="-3175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073583" y="3422325"/>
                <a:ext cx="2159822" cy="686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acc>
                      <m:r>
                        <a:rPr lang="zh-TW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zh-TW" alt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583" y="3422325"/>
                <a:ext cx="2159822" cy="686663"/>
              </a:xfrm>
              <a:prstGeom prst="rect">
                <a:avLst/>
              </a:prstGeom>
              <a:blipFill>
                <a:blip r:embed="rId23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78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Molecule Structure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8"/>
          <a:stretch/>
        </p:blipFill>
        <p:spPr>
          <a:xfrm>
            <a:off x="1232756" y="1502276"/>
            <a:ext cx="9726488" cy="53557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38200" y="325027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chatGPT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165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6" y="1072684"/>
            <a:ext cx="10800000" cy="366115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1183340" y="2779060"/>
            <a:ext cx="1228164" cy="735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411504" y="2420471"/>
            <a:ext cx="1210236" cy="10936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621740" y="2420471"/>
            <a:ext cx="1246094" cy="726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4849904" y="2214283"/>
            <a:ext cx="1290918" cy="9323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8487894" y="2675966"/>
            <a:ext cx="1174376" cy="9412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9662270" y="2608731"/>
            <a:ext cx="1328458" cy="10085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549104" y="2318485"/>
                <a:ext cx="6238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104" y="2318485"/>
                <a:ext cx="62382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434368" y="2128083"/>
                <a:ext cx="633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368" y="2128083"/>
                <a:ext cx="63331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068186" y="1979131"/>
                <a:ext cx="633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6" y="1979131"/>
                <a:ext cx="63331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400416" y="2712858"/>
                <a:ext cx="633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416" y="2712858"/>
                <a:ext cx="6333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898430" y="2244623"/>
                <a:ext cx="11369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430" y="2244623"/>
                <a:ext cx="113697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0360632" y="3146613"/>
                <a:ext cx="11369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632" y="3146613"/>
                <a:ext cx="113697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標題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Molecule Structure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 bond angle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921683" y="4423505"/>
                <a:ext cx="2867260" cy="1478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altLang="zh-TW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32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TW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683" y="4423505"/>
                <a:ext cx="2867260" cy="14785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29017" y="4372626"/>
                <a:ext cx="3858877" cy="104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實際算的</a:t>
                </a:r>
                <a:r>
                  <a:rPr lang="en-US" altLang="zh-TW" dirty="0" smtClean="0"/>
                  <a:t>bond angle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400" i="1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sz="2400" i="1" dirty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sz="2400" i="1" dirty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17" y="4372626"/>
                <a:ext cx="3858877" cy="1048300"/>
              </a:xfrm>
              <a:prstGeom prst="rect">
                <a:avLst/>
              </a:prstGeom>
              <a:blipFill>
                <a:blip r:embed="rId10"/>
                <a:stretch>
                  <a:fillRect l="-1264" t="-29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1183340" y="2779060"/>
            <a:ext cx="2494186" cy="144266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弧形 29"/>
          <p:cNvSpPr/>
          <p:nvPr/>
        </p:nvSpPr>
        <p:spPr>
          <a:xfrm rot="6322231">
            <a:off x="2540024" y="3007161"/>
            <a:ext cx="741561" cy="864493"/>
          </a:xfrm>
          <a:prstGeom prst="arc">
            <a:avLst>
              <a:gd name="adj1" fmla="val 12471640"/>
              <a:gd name="adj2" fmla="val 20212379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241389" y="3283333"/>
                <a:ext cx="620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389" y="3283333"/>
                <a:ext cx="620618" cy="461665"/>
              </a:xfrm>
              <a:prstGeom prst="rect">
                <a:avLst/>
              </a:prstGeom>
              <a:blipFill>
                <a:blip r:embed="rId11"/>
                <a:stretch>
                  <a:fillRect l="-980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接點 32"/>
          <p:cNvCxnSpPr/>
          <p:nvPr/>
        </p:nvCxnSpPr>
        <p:spPr>
          <a:xfrm flipV="1">
            <a:off x="2411504" y="1434353"/>
            <a:ext cx="2289997" cy="206603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/>
          <p:nvPr/>
        </p:nvSpPr>
        <p:spPr>
          <a:xfrm rot="5400000">
            <a:off x="3736459" y="1722222"/>
            <a:ext cx="741561" cy="864493"/>
          </a:xfrm>
          <a:prstGeom prst="arc">
            <a:avLst>
              <a:gd name="adj1" fmla="val 12471640"/>
              <a:gd name="adj2" fmla="val 20212379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384843" y="1517466"/>
                <a:ext cx="620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843" y="1517466"/>
                <a:ext cx="620618" cy="461665"/>
              </a:xfrm>
              <a:prstGeom prst="rect">
                <a:avLst/>
              </a:prstGeom>
              <a:blipFill>
                <a:blip r:embed="rId12"/>
                <a:stretch>
                  <a:fillRect l="-98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接點 36"/>
          <p:cNvCxnSpPr/>
          <p:nvPr/>
        </p:nvCxnSpPr>
        <p:spPr>
          <a:xfrm>
            <a:off x="3621740" y="2420470"/>
            <a:ext cx="2590801" cy="149102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弧形 37"/>
          <p:cNvSpPr/>
          <p:nvPr/>
        </p:nvSpPr>
        <p:spPr>
          <a:xfrm rot="6322231">
            <a:off x="4995490" y="2660386"/>
            <a:ext cx="741561" cy="864493"/>
          </a:xfrm>
          <a:prstGeom prst="arc">
            <a:avLst>
              <a:gd name="adj1" fmla="val 12471640"/>
              <a:gd name="adj2" fmla="val 20212379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5696855" y="2936558"/>
                <a:ext cx="6086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855" y="2936558"/>
                <a:ext cx="608628" cy="461665"/>
              </a:xfrm>
              <a:prstGeom prst="rect">
                <a:avLst/>
              </a:prstGeom>
              <a:blipFill>
                <a:blip r:embed="rId13"/>
                <a:stretch>
                  <a:fillRect l="-1010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接點 42"/>
          <p:cNvCxnSpPr/>
          <p:nvPr/>
        </p:nvCxnSpPr>
        <p:spPr>
          <a:xfrm>
            <a:off x="8487894" y="2675966"/>
            <a:ext cx="2583518" cy="205787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弧形 43"/>
          <p:cNvSpPr/>
          <p:nvPr/>
        </p:nvSpPr>
        <p:spPr>
          <a:xfrm rot="6322231">
            <a:off x="9712916" y="3173661"/>
            <a:ext cx="741561" cy="864493"/>
          </a:xfrm>
          <a:prstGeom prst="arc">
            <a:avLst>
              <a:gd name="adj1" fmla="val 12471640"/>
              <a:gd name="adj2" fmla="val 20212379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10414281" y="3656818"/>
                <a:ext cx="997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281" y="3656818"/>
                <a:ext cx="997966" cy="461665"/>
              </a:xfrm>
              <a:prstGeom prst="rect">
                <a:avLst/>
              </a:prstGeom>
              <a:blipFill>
                <a:blip r:embed="rId14"/>
                <a:stretch>
                  <a:fillRect l="-61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圖片 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57262" r="7880" b="27274"/>
          <a:stretch/>
        </p:blipFill>
        <p:spPr>
          <a:xfrm>
            <a:off x="3862007" y="5693295"/>
            <a:ext cx="8301318" cy="11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8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6" y="1072684"/>
            <a:ext cx="10800000" cy="366115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1183340" y="2779060"/>
            <a:ext cx="1228164" cy="735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411504" y="2420471"/>
            <a:ext cx="1210236" cy="10936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621740" y="2420471"/>
            <a:ext cx="1246094" cy="726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4849904" y="2214283"/>
            <a:ext cx="1290918" cy="9323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8487894" y="2675966"/>
            <a:ext cx="1174376" cy="9412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9662270" y="2608731"/>
            <a:ext cx="1328458" cy="10085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549104" y="2318485"/>
                <a:ext cx="6238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104" y="2318485"/>
                <a:ext cx="62382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434368" y="2128083"/>
                <a:ext cx="633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368" y="2128083"/>
                <a:ext cx="63331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068186" y="1979131"/>
                <a:ext cx="633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6" y="1979131"/>
                <a:ext cx="63331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400416" y="2712858"/>
                <a:ext cx="633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416" y="2712858"/>
                <a:ext cx="6333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898430" y="2244623"/>
                <a:ext cx="11369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430" y="2244623"/>
                <a:ext cx="113697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0360632" y="3146613"/>
                <a:ext cx="11369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632" y="3146613"/>
                <a:ext cx="113697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標題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Molecule Structure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 torsion angle</a:t>
            </a:r>
            <a:endParaRPr lang="zh-TW" altLang="en-US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8" t="75044" r="8126"/>
          <a:stretch/>
        </p:blipFill>
        <p:spPr>
          <a:xfrm>
            <a:off x="3980329" y="5022690"/>
            <a:ext cx="8211671" cy="1837422"/>
          </a:xfrm>
          <a:prstGeom prst="rect">
            <a:avLst/>
          </a:prstGeom>
        </p:spPr>
      </p:pic>
      <p:sp>
        <p:nvSpPr>
          <p:cNvPr id="4" name="平行四邊形 3"/>
          <p:cNvSpPr/>
          <p:nvPr/>
        </p:nvSpPr>
        <p:spPr>
          <a:xfrm rot="1728988">
            <a:off x="958609" y="2128458"/>
            <a:ext cx="2568656" cy="1301204"/>
          </a:xfrm>
          <a:prstGeom prst="parallelogram">
            <a:avLst>
              <a:gd name="adj" fmla="val 43236"/>
            </a:avLst>
          </a:prstGeom>
          <a:solidFill>
            <a:schemeClr val="accent5">
              <a:lumMod val="20000"/>
              <a:lumOff val="80000"/>
              <a:alpha val="62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312859" y="1637034"/>
            <a:ext cx="740031" cy="111207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平行四邊形 10"/>
          <p:cNvSpPr/>
          <p:nvPr/>
        </p:nvSpPr>
        <p:spPr>
          <a:xfrm rot="828113">
            <a:off x="2292541" y="2444994"/>
            <a:ext cx="3151694" cy="1120501"/>
          </a:xfrm>
          <a:prstGeom prst="parallelogram">
            <a:avLst>
              <a:gd name="adj" fmla="val 32527"/>
            </a:avLst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3616961" y="3036566"/>
            <a:ext cx="163503" cy="119140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2902216" y="1181551"/>
                <a:ext cx="6241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216" y="1181551"/>
                <a:ext cx="62414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3304888" y="4227966"/>
                <a:ext cx="6241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88" y="4227966"/>
                <a:ext cx="6241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平行四邊形 39"/>
          <p:cNvSpPr/>
          <p:nvPr/>
        </p:nvSpPr>
        <p:spPr>
          <a:xfrm rot="1960272">
            <a:off x="8157678" y="2121163"/>
            <a:ext cx="3215835" cy="1564192"/>
          </a:xfrm>
          <a:prstGeom prst="parallelogram">
            <a:avLst>
              <a:gd name="adj" fmla="val 78640"/>
            </a:avLst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/>
          <p:cNvCxnSpPr/>
          <p:nvPr/>
        </p:nvCxnSpPr>
        <p:spPr>
          <a:xfrm flipV="1">
            <a:off x="9662270" y="1181551"/>
            <a:ext cx="103325" cy="164784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9466919" y="588457"/>
                <a:ext cx="10646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919" y="588457"/>
                <a:ext cx="106465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387206" y="4074246"/>
                <a:ext cx="2680477" cy="14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altLang="zh-TW" sz="2800" dirty="0" smtClean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=2,…,</m:t>
                      </m:r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6" y="4074246"/>
                <a:ext cx="2680477" cy="14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407173" y="4065610"/>
                <a:ext cx="4637073" cy="768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Torsion angle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173" y="4065610"/>
                <a:ext cx="4637073" cy="768415"/>
              </a:xfrm>
              <a:prstGeom prst="rect">
                <a:avLst/>
              </a:prstGeom>
              <a:blipFill>
                <a:blip r:embed="rId14"/>
                <a:stretch>
                  <a:fillRect l="-1183" t="-4762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387206" y="5861059"/>
                <a:ext cx="17021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 smtClean="0"/>
                  <a:t>*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6" y="5861059"/>
                <a:ext cx="1702133" cy="523220"/>
              </a:xfrm>
              <a:prstGeom prst="rect">
                <a:avLst/>
              </a:prstGeom>
              <a:blipFill>
                <a:blip r:embed="rId15"/>
                <a:stretch>
                  <a:fillRect l="-7527" t="-11628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5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Continuous heterogeneity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25" y="2687108"/>
            <a:ext cx="7200000" cy="19181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22674" y="346150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概念圖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8553725" y="1496291"/>
            <a:ext cx="0" cy="4671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454" y="2686437"/>
            <a:ext cx="2157480" cy="19188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466" y="333300"/>
            <a:ext cx="2249455" cy="19188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720283" y="1122218"/>
            <a:ext cx="285768" cy="374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0720283" y="3645837"/>
            <a:ext cx="285768" cy="27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0927670" y="969534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atomic</a:t>
            </a:r>
          </a:p>
          <a:p>
            <a:r>
              <a:rPr lang="en-US" altLang="zh-TW" dirty="0" smtClean="0"/>
              <a:t>structure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0922921" y="5575434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Cryo</a:t>
            </a:r>
            <a:r>
              <a:rPr lang="en-US" altLang="zh-TW" dirty="0" smtClean="0"/>
              <a:t>-EM</a:t>
            </a:r>
          </a:p>
          <a:p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786553" y="2618509"/>
            <a:ext cx="182880" cy="232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673466" y="333300"/>
            <a:ext cx="202637" cy="165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53" y="4939200"/>
            <a:ext cx="1947017" cy="19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Frenet</a:t>
            </a:r>
            <a:r>
              <a:rPr lang="en-US" altLang="zh-TW" dirty="0" smtClean="0"/>
              <a:t> Frame</a:t>
            </a:r>
            <a:endParaRPr lang="zh-TW" altLang="en-US" dirty="0"/>
          </a:p>
        </p:txBody>
      </p:sp>
      <p:pic>
        <p:nvPicPr>
          <p:cNvPr id="1026" name="Picture 2" descr="https://math.etsu.edu/multicalc/prealpha/Chap1/Chap1-8/bnt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88" y="1789300"/>
            <a:ext cx="5097742" cy="35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580" y="0"/>
            <a:ext cx="8117419" cy="2497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487333" y="2435579"/>
                <a:ext cx="4265591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8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333" y="2435579"/>
                <a:ext cx="4265591" cy="465577"/>
              </a:xfrm>
              <a:prstGeom prst="rect">
                <a:avLst/>
              </a:prstGeom>
              <a:blipFill>
                <a:blip r:embed="rId4"/>
                <a:stretch>
                  <a:fillRect t="-23684" b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494866" y="2999768"/>
                <a:ext cx="3850093" cy="130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每個</a:t>
                </a:r>
                <a:r>
                  <a:rPr lang="en-US" altLang="zh-TW" dirty="0" err="1" smtClean="0"/>
                  <a:t>Frenet</a:t>
                </a:r>
                <a:r>
                  <a:rPr lang="en-US" altLang="zh-TW" dirty="0" smtClean="0"/>
                  <a:t> frame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需要紀錄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66" y="2999768"/>
                <a:ext cx="3850093" cy="1308115"/>
              </a:xfrm>
              <a:prstGeom prst="rect">
                <a:avLst/>
              </a:prstGeom>
              <a:blipFill>
                <a:blip r:embed="rId5"/>
                <a:stretch>
                  <a:fillRect l="-1266" t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494866" y="4406495"/>
                <a:ext cx="5037918" cy="690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因為我們有</a:t>
                </a:r>
                <a:r>
                  <a:rPr lang="en-US" altLang="zh-TW" dirty="0"/>
                  <a:t>bond </a:t>
                </a:r>
                <a:r>
                  <a:rPr lang="en-US" altLang="zh-TW" dirty="0" smtClean="0"/>
                  <a:t>angle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與</a:t>
                </a:r>
                <a:r>
                  <a:rPr lang="en-US" altLang="zh-TW" dirty="0" smtClean="0"/>
                  <a:t>torsion angle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的資訊</a:t>
                </a:r>
                <a:endParaRPr lang="en-US" altLang="zh-TW" dirty="0" smtClean="0"/>
              </a:p>
              <a:p>
                <a:r>
                  <a:rPr lang="zh-TW" altLang="en-US" dirty="0"/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 smtClean="0"/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的關係可以用旋轉矩陣表示出來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66" y="4406495"/>
                <a:ext cx="5037918" cy="690958"/>
              </a:xfrm>
              <a:prstGeom prst="rect">
                <a:avLst/>
              </a:prstGeom>
              <a:blipFill>
                <a:blip r:embed="rId6"/>
                <a:stretch>
                  <a:fillRect l="-967" t="-5310" r="-242" b="-10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972569" y="5355101"/>
                <a:ext cx="1173847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569" y="5355101"/>
                <a:ext cx="1173847" cy="299313"/>
              </a:xfrm>
              <a:prstGeom prst="rect">
                <a:avLst/>
              </a:prstGeom>
              <a:blipFill>
                <a:blip r:embed="rId7"/>
                <a:stretch>
                  <a:fillRect l="-4167" r="-1563" b="-2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350000" y="5722024"/>
                <a:ext cx="5197257" cy="989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/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/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/>
                              <m:e>
                                <m:func>
                                  <m:func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/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0" y="5722024"/>
                <a:ext cx="5197257" cy="9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00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96" y="790680"/>
            <a:ext cx="10800000" cy="3661152"/>
          </a:xfrm>
          <a:prstGeom prst="rect">
            <a:avLst/>
          </a:prstGeom>
        </p:spPr>
      </p:pic>
      <p:pic>
        <p:nvPicPr>
          <p:cNvPr id="27" name="Picture 2" descr="https://www3.cmbi.umcn.nl/wiki/images/7/72/Backbone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5" r="52206" b="15607"/>
          <a:stretch/>
        </p:blipFill>
        <p:spPr bwMode="auto">
          <a:xfrm>
            <a:off x="-1600" y="-1"/>
            <a:ext cx="1785236" cy="20049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320" y="2253"/>
            <a:ext cx="2762545" cy="200613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417669" y="2903202"/>
                <a:ext cx="1508555" cy="1083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solidFill>
                                          <a:srgbClr val="6699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6699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6699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69" y="2903202"/>
                <a:ext cx="1508555" cy="1083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914973" y="3746913"/>
                <a:ext cx="1508555" cy="1083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73" y="3746913"/>
                <a:ext cx="1508555" cy="10831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993754" y="609134"/>
                <a:ext cx="1508555" cy="1083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54" y="609134"/>
                <a:ext cx="1508555" cy="10831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4302368" y="3176626"/>
                <a:ext cx="1508555" cy="1083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368" y="3176626"/>
                <a:ext cx="1508555" cy="1083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501426" y="330250"/>
                <a:ext cx="1508555" cy="1083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26" y="330250"/>
                <a:ext cx="1508555" cy="10831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9150713" y="3718184"/>
                <a:ext cx="2277483" cy="108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713" y="3718184"/>
                <a:ext cx="2277483" cy="10851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3283073" y="3896825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073" y="3896825"/>
                <a:ext cx="511615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305212" y="4247872"/>
                <a:ext cx="901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212" y="4247872"/>
                <a:ext cx="901016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4298917" y="714572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17" y="714572"/>
                <a:ext cx="511615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4321056" y="1065619"/>
                <a:ext cx="471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056" y="1065619"/>
                <a:ext cx="471411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5587888" y="3301957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888" y="3301957"/>
                <a:ext cx="511615" cy="369332"/>
              </a:xfrm>
              <a:prstGeom prst="rect">
                <a:avLst/>
              </a:prstGeom>
              <a:blipFill>
                <a:blip r:embed="rId1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5610027" y="3653004"/>
                <a:ext cx="471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27" y="3653004"/>
                <a:ext cx="47141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832432" y="442633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32" y="442633"/>
                <a:ext cx="511615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854571" y="793680"/>
                <a:ext cx="471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571" y="793680"/>
                <a:ext cx="471411" cy="369332"/>
              </a:xfrm>
              <a:prstGeom prst="rect">
                <a:avLst/>
              </a:prstGeom>
              <a:blipFill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11220371" y="3896825"/>
                <a:ext cx="793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1" y="3896825"/>
                <a:ext cx="793422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1242510" y="4247872"/>
                <a:ext cx="753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510" y="4247872"/>
                <a:ext cx="753220" cy="369332"/>
              </a:xfrm>
              <a:prstGeom prst="rect">
                <a:avLst/>
              </a:prstGeom>
              <a:blipFill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3305212" y="4617204"/>
                <a:ext cx="493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212" y="4617204"/>
                <a:ext cx="49321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4290928" y="1376952"/>
                <a:ext cx="493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928" y="1376952"/>
                <a:ext cx="493212" cy="369332"/>
              </a:xfrm>
              <a:prstGeom prst="rect">
                <a:avLst/>
              </a:prstGeom>
              <a:blipFill>
                <a:blip r:embed="rId2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5610027" y="4022336"/>
                <a:ext cx="493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27" y="4022336"/>
                <a:ext cx="493212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841633" y="1141727"/>
                <a:ext cx="493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633" y="1141727"/>
                <a:ext cx="493212" cy="369332"/>
              </a:xfrm>
              <a:prstGeom prst="rect">
                <a:avLst/>
              </a:prstGeom>
              <a:blipFill>
                <a:blip r:embed="rId2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1245932" y="4598919"/>
                <a:ext cx="775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5932" y="4598919"/>
                <a:ext cx="77502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955963" y="5046261"/>
                <a:ext cx="4156138" cy="1629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Q: </a:t>
                </a:r>
                <a:r>
                  <a:rPr lang="zh-TW" altLang="en-US" sz="2400" dirty="0" smtClean="0"/>
                  <a:t>如何表達</a:t>
                </a:r>
                <a:r>
                  <a:rPr lang="en-US" altLang="zh-TW" sz="2400" dirty="0" smtClean="0"/>
                  <a:t>atomic structure?</a:t>
                </a:r>
              </a:p>
              <a:p>
                <a:r>
                  <a:rPr lang="en-US" altLang="zh-TW" sz="2400" dirty="0" err="1" smtClean="0"/>
                  <a:t>Ans</a:t>
                </a:r>
                <a:r>
                  <a:rPr lang="en-US" altLang="zh-TW" sz="2400" dirty="0" smtClean="0"/>
                  <a:t>: </a:t>
                </a:r>
              </a:p>
              <a:p>
                <a:r>
                  <a:rPr lang="en-US" altLang="zh-TW" sz="2400" dirty="0"/>
                  <a:t>	</a:t>
                </a:r>
                <a:r>
                  <a:rPr lang="en-US" altLang="zh-TW" sz="2400" dirty="0" smtClean="0"/>
                  <a:t>1.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TW" sz="2400" dirty="0" smtClean="0"/>
              </a:p>
              <a:p>
                <a:r>
                  <a:rPr lang="en-US" altLang="zh-TW" sz="2400" dirty="0"/>
                  <a:t>	</a:t>
                </a:r>
                <a:r>
                  <a:rPr lang="en-US" altLang="zh-TW" sz="2400" dirty="0" smtClean="0"/>
                  <a:t>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TW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63" y="5046261"/>
                <a:ext cx="4156138" cy="1629870"/>
              </a:xfrm>
              <a:prstGeom prst="rect">
                <a:avLst/>
              </a:prstGeom>
              <a:blipFill>
                <a:blip r:embed="rId26"/>
                <a:stretch>
                  <a:fillRect l="-2346" t="-2996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8115912" y="196251"/>
                <a:ext cx="1636474" cy="690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bond angle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r>
                  <a:rPr lang="en-US" altLang="zh-TW" dirty="0"/>
                  <a:t>torsion angle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912" y="196251"/>
                <a:ext cx="1636474" cy="690958"/>
              </a:xfrm>
              <a:prstGeom prst="rect">
                <a:avLst/>
              </a:prstGeom>
              <a:blipFill>
                <a:blip r:embed="rId27"/>
                <a:stretch>
                  <a:fillRect l="-2974" t="-4386" b="-8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5705681" y="4559870"/>
                <a:ext cx="3842590" cy="1256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2,…,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681" y="4559870"/>
                <a:ext cx="3842590" cy="1256498"/>
              </a:xfrm>
              <a:prstGeom prst="rect">
                <a:avLst/>
              </a:prstGeom>
              <a:blipFill>
                <a:blip r:embed="rId28"/>
                <a:stretch>
                  <a:fillRect b="-4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5685628" y="6033752"/>
                <a:ext cx="5113964" cy="593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𝒁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628" y="6033752"/>
                <a:ext cx="5113964" cy="59349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7009981" y="3502315"/>
                <a:ext cx="1987147" cy="690958"/>
              </a:xfrm>
              <a:prstGeom prst="rect">
                <a:avLst/>
              </a:prstGeom>
              <a:ln w="38100">
                <a:solidFill>
                  <a:srgbClr val="7030A0"/>
                </a:solidFill>
                <a:prstDash val="sysDot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981" y="3502315"/>
                <a:ext cx="1987147" cy="690958"/>
              </a:xfrm>
              <a:prstGeom prst="rect">
                <a:avLst/>
              </a:prstGeom>
              <a:blipFill>
                <a:blip r:embed="rId30"/>
                <a:stretch>
                  <a:fillRect b="-840"/>
                </a:stretch>
              </a:blipFill>
              <a:ln w="38100">
                <a:solidFill>
                  <a:srgbClr val="7030A0"/>
                </a:solidFill>
                <a:prstDash val="sys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1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4905" b="78976"/>
          <a:stretch/>
        </p:blipFill>
        <p:spPr>
          <a:xfrm>
            <a:off x="4329892" y="9813"/>
            <a:ext cx="7862108" cy="10953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57" y="1695699"/>
            <a:ext cx="913235" cy="9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524" y="1695699"/>
            <a:ext cx="908823" cy="9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79" y="1695699"/>
            <a:ext cx="900000" cy="90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13052" y="9813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 </a:t>
            </a:r>
            <a:r>
              <a:rPr lang="en-US" altLang="zh-TW" dirty="0"/>
              <a:t>(sequence)</a:t>
            </a:r>
          </a:p>
        </p:txBody>
      </p:sp>
      <p:sp>
        <p:nvSpPr>
          <p:cNvPr id="12" name="向下箭號 11"/>
          <p:cNvSpPr/>
          <p:nvPr/>
        </p:nvSpPr>
        <p:spPr>
          <a:xfrm>
            <a:off x="1786019" y="428442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12203" y="863222"/>
            <a:ext cx="2321859" cy="39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Atomic Structure</a:t>
            </a:r>
            <a:r>
              <a:rPr lang="zh-TW" altLang="en-US" dirty="0"/>
              <a:t>工具</a:t>
            </a:r>
          </a:p>
        </p:txBody>
      </p:sp>
      <p:sp>
        <p:nvSpPr>
          <p:cNvPr id="16" name="向下箭號 15"/>
          <p:cNvSpPr/>
          <p:nvPr/>
        </p:nvSpPr>
        <p:spPr>
          <a:xfrm>
            <a:off x="1786019" y="1310216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701" y="2644996"/>
            <a:ext cx="3962721" cy="3600000"/>
          </a:xfrm>
          <a:prstGeom prst="rect">
            <a:avLst/>
          </a:prstGeom>
        </p:spPr>
      </p:pic>
      <p:cxnSp>
        <p:nvCxnSpPr>
          <p:cNvPr id="28" name="肘形接點 27"/>
          <p:cNvCxnSpPr/>
          <p:nvPr/>
        </p:nvCxnSpPr>
        <p:spPr>
          <a:xfrm>
            <a:off x="2796988" y="6101372"/>
            <a:ext cx="2054947" cy="344252"/>
          </a:xfrm>
          <a:prstGeom prst="bentConnector3">
            <a:avLst>
              <a:gd name="adj1" fmla="val -1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329606" y="197448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Input: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55560" y="505431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Output:</a:t>
            </a:r>
            <a:endParaRPr lang="zh-TW" altLang="en-US" dirty="0">
              <a:solidFill>
                <a:srgbClr val="7030A0"/>
              </a:solidFill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111" y="1710919"/>
            <a:ext cx="1239345" cy="900000"/>
          </a:xfrm>
          <a:prstGeom prst="rect">
            <a:avLst/>
          </a:prstGeom>
          <a:ln>
            <a:noFill/>
          </a:ln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422" y="5611250"/>
            <a:ext cx="1449626" cy="1080000"/>
          </a:xfrm>
          <a:prstGeom prst="rect">
            <a:avLst/>
          </a:prstGeom>
          <a:ln>
            <a:noFill/>
          </a:ln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20" y="5611250"/>
            <a:ext cx="1364211" cy="1080000"/>
          </a:xfrm>
          <a:prstGeom prst="rect">
            <a:avLst/>
          </a:prstGeom>
          <a:ln>
            <a:noFill/>
          </a:ln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5521" y="5611250"/>
            <a:ext cx="1449945" cy="1080000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3083940" y="1695699"/>
            <a:ext cx="3574555" cy="2851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1935" y="3679333"/>
            <a:ext cx="1798246" cy="84142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096313" y="3414466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rgbClr val="00B050"/>
                </a:solidFill>
              </a:rPr>
              <a:t>Laplacian </a:t>
            </a:r>
            <a:r>
              <a:rPr lang="en-US" altLang="zh-TW" sz="1200" b="1" dirty="0" err="1" smtClean="0">
                <a:solidFill>
                  <a:srgbClr val="00B050"/>
                </a:solidFill>
              </a:rPr>
              <a:t>eigenmaps</a:t>
            </a:r>
            <a:endParaRPr lang="zh-TW" altLang="en-US" sz="1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664034" y="132636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34" y="1326367"/>
                <a:ext cx="490262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592537" y="1318291"/>
                <a:ext cx="509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537" y="1318291"/>
                <a:ext cx="50969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630611" y="939997"/>
                <a:ext cx="512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11" y="939997"/>
                <a:ext cx="51270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583745" y="940440"/>
                <a:ext cx="532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745" y="940440"/>
                <a:ext cx="53213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540469" y="1062070"/>
                <a:ext cx="49813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69" y="1062070"/>
                <a:ext cx="4981377" cy="369332"/>
              </a:xfrm>
              <a:prstGeom prst="rect">
                <a:avLst/>
              </a:prstGeom>
              <a:blipFill>
                <a:blip r:embed="rId1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32823" y="2462670"/>
                <a:ext cx="1759392" cy="414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3" y="2462670"/>
                <a:ext cx="1759392" cy="414409"/>
              </a:xfrm>
              <a:prstGeom prst="rect">
                <a:avLst/>
              </a:prstGeom>
              <a:blipFill>
                <a:blip r:embed="rId1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51399" y="5365829"/>
                <a:ext cx="1791965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399" y="5365829"/>
                <a:ext cx="1791965" cy="4049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8432995" y="5365829"/>
                <a:ext cx="183082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995" y="5365829"/>
                <a:ext cx="1830822" cy="4049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6634068" y="1606415"/>
            <a:ext cx="5557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將</a:t>
            </a:r>
            <a:r>
              <a:rPr lang="zh-TW" altLang="en-US" sz="2400" dirty="0"/>
              <a:t>初始</a:t>
            </a:r>
            <a:r>
              <a:rPr lang="zh-TW" altLang="en-US" sz="2400" dirty="0" smtClean="0"/>
              <a:t>的</a:t>
            </a:r>
            <a:r>
              <a:rPr lang="en-US" altLang="zh-TW" sz="2400" dirty="0" smtClean="0">
                <a:solidFill>
                  <a:srgbClr val="0000FF"/>
                </a:solidFill>
              </a:rPr>
              <a:t>atomic structure</a:t>
            </a:r>
            <a:r>
              <a:rPr lang="zh-TW" altLang="en-US" sz="2400" dirty="0" smtClean="0"/>
              <a:t>為基礎</a:t>
            </a:r>
            <a:r>
              <a:rPr lang="zh-TW" altLang="en-US" sz="2400" dirty="0"/>
              <a:t>進行</a:t>
            </a:r>
            <a:r>
              <a:rPr lang="zh-TW" altLang="en-US" sz="2400" dirty="0" smtClean="0">
                <a:solidFill>
                  <a:srgbClr val="0000FF"/>
                </a:solidFill>
              </a:rPr>
              <a:t>微調</a:t>
            </a:r>
            <a:endParaRPr lang="en-US" altLang="zh-TW" sz="2400" dirty="0" smtClean="0"/>
          </a:p>
          <a:p>
            <a:r>
              <a:rPr lang="zh-TW" altLang="en-US" sz="2400" dirty="0" smtClean="0"/>
              <a:t>使其可以</a:t>
            </a:r>
            <a:r>
              <a:rPr lang="zh-TW" altLang="en-US" sz="2400" dirty="0" smtClean="0">
                <a:solidFill>
                  <a:srgbClr val="0000FF"/>
                </a:solidFill>
              </a:rPr>
              <a:t>應用在</a:t>
            </a:r>
            <a:r>
              <a:rPr lang="en-US" altLang="zh-TW" sz="2400" dirty="0" smtClean="0">
                <a:solidFill>
                  <a:srgbClr val="0000FF"/>
                </a:solidFill>
              </a:rPr>
              <a:t>heterogeneous case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73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5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4905" b="78976"/>
          <a:stretch/>
        </p:blipFill>
        <p:spPr>
          <a:xfrm>
            <a:off x="4329892" y="9813"/>
            <a:ext cx="7862108" cy="10953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57" y="1695699"/>
            <a:ext cx="913235" cy="9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524" y="1695699"/>
            <a:ext cx="908823" cy="9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79" y="1695699"/>
            <a:ext cx="900000" cy="90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13052" y="9813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 </a:t>
            </a:r>
            <a:r>
              <a:rPr lang="en-US" altLang="zh-TW" dirty="0"/>
              <a:t>(sequence)</a:t>
            </a:r>
          </a:p>
        </p:txBody>
      </p:sp>
      <p:sp>
        <p:nvSpPr>
          <p:cNvPr id="12" name="向下箭號 11"/>
          <p:cNvSpPr/>
          <p:nvPr/>
        </p:nvSpPr>
        <p:spPr>
          <a:xfrm>
            <a:off x="1786019" y="428442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12203" y="863222"/>
            <a:ext cx="2321859" cy="39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Atomic Structure</a:t>
            </a:r>
            <a:r>
              <a:rPr lang="zh-TW" altLang="en-US" dirty="0"/>
              <a:t>工具</a:t>
            </a:r>
          </a:p>
        </p:txBody>
      </p:sp>
      <p:sp>
        <p:nvSpPr>
          <p:cNvPr id="16" name="向下箭號 15"/>
          <p:cNvSpPr/>
          <p:nvPr/>
        </p:nvSpPr>
        <p:spPr>
          <a:xfrm>
            <a:off x="1786019" y="1310216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701" y="2644996"/>
            <a:ext cx="3962721" cy="3600000"/>
          </a:xfrm>
          <a:prstGeom prst="rect">
            <a:avLst/>
          </a:prstGeom>
        </p:spPr>
      </p:pic>
      <p:cxnSp>
        <p:nvCxnSpPr>
          <p:cNvPr id="28" name="肘形接點 27"/>
          <p:cNvCxnSpPr/>
          <p:nvPr/>
        </p:nvCxnSpPr>
        <p:spPr>
          <a:xfrm>
            <a:off x="2796988" y="6101372"/>
            <a:ext cx="2054947" cy="344252"/>
          </a:xfrm>
          <a:prstGeom prst="bentConnector3">
            <a:avLst>
              <a:gd name="adj1" fmla="val -1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329606" y="197448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Input: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55560" y="505431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Output:</a:t>
            </a:r>
            <a:endParaRPr lang="zh-TW" altLang="en-US" dirty="0">
              <a:solidFill>
                <a:srgbClr val="7030A0"/>
              </a:solidFill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111" y="1710919"/>
            <a:ext cx="1239345" cy="900000"/>
          </a:xfrm>
          <a:prstGeom prst="rect">
            <a:avLst/>
          </a:prstGeom>
          <a:ln>
            <a:noFill/>
          </a:ln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422" y="5611250"/>
            <a:ext cx="1449626" cy="1080000"/>
          </a:xfrm>
          <a:prstGeom prst="rect">
            <a:avLst/>
          </a:prstGeom>
          <a:ln>
            <a:noFill/>
          </a:ln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20" y="5611250"/>
            <a:ext cx="1364211" cy="1080000"/>
          </a:xfrm>
          <a:prstGeom prst="rect">
            <a:avLst/>
          </a:prstGeom>
          <a:ln>
            <a:noFill/>
          </a:ln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5521" y="5611250"/>
            <a:ext cx="1449945" cy="1080000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3083940" y="1695699"/>
            <a:ext cx="3574555" cy="2851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1935" y="3679333"/>
            <a:ext cx="1798246" cy="84142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096313" y="3414466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rgbClr val="00B050"/>
                </a:solidFill>
              </a:rPr>
              <a:t>Laplacian </a:t>
            </a:r>
            <a:r>
              <a:rPr lang="en-US" altLang="zh-TW" sz="1200" b="1" dirty="0" err="1" smtClean="0">
                <a:solidFill>
                  <a:srgbClr val="00B050"/>
                </a:solidFill>
              </a:rPr>
              <a:t>eigenmaps</a:t>
            </a:r>
            <a:endParaRPr lang="zh-TW" altLang="en-US" sz="1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664034" y="132636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34" y="1326367"/>
                <a:ext cx="490262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592537" y="1318291"/>
                <a:ext cx="509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537" y="1318291"/>
                <a:ext cx="50969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630611" y="939997"/>
                <a:ext cx="512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11" y="939997"/>
                <a:ext cx="51270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583745" y="940440"/>
                <a:ext cx="532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745" y="940440"/>
                <a:ext cx="53213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540469" y="1062070"/>
                <a:ext cx="49813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69" y="1062070"/>
                <a:ext cx="4981377" cy="369332"/>
              </a:xfrm>
              <a:prstGeom prst="rect">
                <a:avLst/>
              </a:prstGeom>
              <a:blipFill>
                <a:blip r:embed="rId1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32823" y="2462670"/>
                <a:ext cx="1759392" cy="414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3" y="2462670"/>
                <a:ext cx="1759392" cy="414409"/>
              </a:xfrm>
              <a:prstGeom prst="rect">
                <a:avLst/>
              </a:prstGeom>
              <a:blipFill>
                <a:blip r:embed="rId1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51399" y="5365829"/>
                <a:ext cx="1791965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399" y="5365829"/>
                <a:ext cx="1791965" cy="4049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8432995" y="5365829"/>
                <a:ext cx="183082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995" y="5365829"/>
                <a:ext cx="1830822" cy="4049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6634068" y="1606415"/>
            <a:ext cx="5557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將</a:t>
            </a:r>
            <a:r>
              <a:rPr lang="zh-TW" altLang="en-US" sz="2400" dirty="0"/>
              <a:t>初始</a:t>
            </a:r>
            <a:r>
              <a:rPr lang="zh-TW" altLang="en-US" sz="2400" dirty="0" smtClean="0"/>
              <a:t>的</a:t>
            </a:r>
            <a:r>
              <a:rPr lang="en-US" altLang="zh-TW" sz="2400" dirty="0" smtClean="0">
                <a:solidFill>
                  <a:srgbClr val="0000FF"/>
                </a:solidFill>
              </a:rPr>
              <a:t>atomic structure</a:t>
            </a:r>
            <a:r>
              <a:rPr lang="zh-TW" altLang="en-US" sz="2400" dirty="0" smtClean="0"/>
              <a:t>為基礎</a:t>
            </a:r>
            <a:r>
              <a:rPr lang="zh-TW" altLang="en-US" sz="2400" dirty="0"/>
              <a:t>進行</a:t>
            </a:r>
            <a:r>
              <a:rPr lang="zh-TW" altLang="en-US" sz="2400" dirty="0" smtClean="0">
                <a:solidFill>
                  <a:srgbClr val="0000FF"/>
                </a:solidFill>
              </a:rPr>
              <a:t>微調</a:t>
            </a:r>
            <a:endParaRPr lang="en-US" altLang="zh-TW" sz="2400" dirty="0" smtClean="0"/>
          </a:p>
          <a:p>
            <a:r>
              <a:rPr lang="zh-TW" altLang="en-US" sz="2400" dirty="0" smtClean="0"/>
              <a:t>使其可以</a:t>
            </a:r>
            <a:r>
              <a:rPr lang="zh-TW" altLang="en-US" sz="2400" dirty="0" smtClean="0">
                <a:solidFill>
                  <a:srgbClr val="0000FF"/>
                </a:solidFill>
              </a:rPr>
              <a:t>應用在</a:t>
            </a:r>
            <a:r>
              <a:rPr lang="en-US" altLang="zh-TW" sz="2400" dirty="0" smtClean="0">
                <a:solidFill>
                  <a:srgbClr val="0000FF"/>
                </a:solidFill>
              </a:rPr>
              <a:t>heterogeneous case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887008" y="2954660"/>
                <a:ext cx="4086953" cy="1650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B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008" y="2954660"/>
                <a:ext cx="4086953" cy="16505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83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4905" b="78976"/>
          <a:stretch/>
        </p:blipFill>
        <p:spPr>
          <a:xfrm>
            <a:off x="4329892" y="9813"/>
            <a:ext cx="7862108" cy="10953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57" y="1695699"/>
            <a:ext cx="913235" cy="9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524" y="1695699"/>
            <a:ext cx="908823" cy="9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79" y="1695699"/>
            <a:ext cx="900000" cy="90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13052" y="9813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 </a:t>
            </a:r>
            <a:r>
              <a:rPr lang="en-US" altLang="zh-TW" dirty="0"/>
              <a:t>(sequence)</a:t>
            </a:r>
          </a:p>
        </p:txBody>
      </p:sp>
      <p:sp>
        <p:nvSpPr>
          <p:cNvPr id="12" name="向下箭號 11"/>
          <p:cNvSpPr/>
          <p:nvPr/>
        </p:nvSpPr>
        <p:spPr>
          <a:xfrm>
            <a:off x="1786019" y="428442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12203" y="863222"/>
            <a:ext cx="2321859" cy="397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Atomic Structure</a:t>
            </a:r>
            <a:r>
              <a:rPr lang="zh-TW" altLang="en-US" dirty="0"/>
              <a:t>工具</a:t>
            </a:r>
          </a:p>
        </p:txBody>
      </p:sp>
      <p:sp>
        <p:nvSpPr>
          <p:cNvPr id="16" name="向下箭號 15"/>
          <p:cNvSpPr/>
          <p:nvPr/>
        </p:nvSpPr>
        <p:spPr>
          <a:xfrm>
            <a:off x="1786019" y="1310216"/>
            <a:ext cx="174226" cy="38548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701" y="2644996"/>
            <a:ext cx="3962721" cy="3600000"/>
          </a:xfrm>
          <a:prstGeom prst="rect">
            <a:avLst/>
          </a:prstGeom>
        </p:spPr>
      </p:pic>
      <p:cxnSp>
        <p:nvCxnSpPr>
          <p:cNvPr id="28" name="肘形接點 27"/>
          <p:cNvCxnSpPr/>
          <p:nvPr/>
        </p:nvCxnSpPr>
        <p:spPr>
          <a:xfrm>
            <a:off x="2796988" y="6101372"/>
            <a:ext cx="2054947" cy="344252"/>
          </a:xfrm>
          <a:prstGeom prst="bentConnector3">
            <a:avLst>
              <a:gd name="adj1" fmla="val -1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329606" y="197448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Input: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55560" y="505431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Output:</a:t>
            </a:r>
            <a:endParaRPr lang="zh-TW" altLang="en-US" dirty="0">
              <a:solidFill>
                <a:srgbClr val="7030A0"/>
              </a:solidFill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111" y="1710919"/>
            <a:ext cx="1239345" cy="900000"/>
          </a:xfrm>
          <a:prstGeom prst="rect">
            <a:avLst/>
          </a:prstGeom>
          <a:ln>
            <a:noFill/>
          </a:ln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422" y="5611250"/>
            <a:ext cx="1449626" cy="1080000"/>
          </a:xfrm>
          <a:prstGeom prst="rect">
            <a:avLst/>
          </a:prstGeom>
          <a:ln>
            <a:noFill/>
          </a:ln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20" y="5611250"/>
            <a:ext cx="1364211" cy="1080000"/>
          </a:xfrm>
          <a:prstGeom prst="rect">
            <a:avLst/>
          </a:prstGeom>
          <a:ln>
            <a:noFill/>
          </a:ln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5521" y="5611250"/>
            <a:ext cx="1449945" cy="1080000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3083940" y="1695699"/>
            <a:ext cx="3574555" cy="2851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1935" y="3679333"/>
            <a:ext cx="1798246" cy="84142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096313" y="3414466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rgbClr val="00B050"/>
                </a:solidFill>
              </a:rPr>
              <a:t>Laplacian </a:t>
            </a:r>
            <a:r>
              <a:rPr lang="en-US" altLang="zh-TW" sz="1200" b="1" dirty="0" err="1" smtClean="0">
                <a:solidFill>
                  <a:srgbClr val="00B050"/>
                </a:solidFill>
              </a:rPr>
              <a:t>eigenmaps</a:t>
            </a:r>
            <a:endParaRPr lang="zh-TW" altLang="en-US" sz="1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664034" y="1326367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34" y="1326367"/>
                <a:ext cx="490262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592537" y="1318291"/>
                <a:ext cx="509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537" y="1318291"/>
                <a:ext cx="50969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630611" y="939997"/>
                <a:ext cx="512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11" y="939997"/>
                <a:ext cx="51270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583745" y="940440"/>
                <a:ext cx="532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745" y="940440"/>
                <a:ext cx="53213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540469" y="1062070"/>
                <a:ext cx="49813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69" y="1062070"/>
                <a:ext cx="4981377" cy="369332"/>
              </a:xfrm>
              <a:prstGeom prst="rect">
                <a:avLst/>
              </a:prstGeom>
              <a:blipFill>
                <a:blip r:embed="rId1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32823" y="2462670"/>
                <a:ext cx="1759392" cy="414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3" y="2462670"/>
                <a:ext cx="1759392" cy="414409"/>
              </a:xfrm>
              <a:prstGeom prst="rect">
                <a:avLst/>
              </a:prstGeom>
              <a:blipFill>
                <a:blip r:embed="rId1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51399" y="5365829"/>
                <a:ext cx="1791965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399" y="5365829"/>
                <a:ext cx="1791965" cy="4049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8432995" y="5365829"/>
                <a:ext cx="183082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altLang="zh-TW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995" y="5365829"/>
                <a:ext cx="1830822" cy="4049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833824" y="1511033"/>
                <a:ext cx="302916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l-GR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824" y="1511033"/>
                <a:ext cx="3029163" cy="646331"/>
              </a:xfrm>
              <a:prstGeom prst="rect">
                <a:avLst/>
              </a:prstGeom>
              <a:blipFill>
                <a:blip r:embed="rId20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344678" y="2311756"/>
                <a:ext cx="3611245" cy="691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𝒁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678" y="2311756"/>
                <a:ext cx="3611245" cy="69140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150143" y="2956301"/>
                <a:ext cx="4396524" cy="929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43" y="2956301"/>
                <a:ext cx="4396524" cy="92980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355050" y="3975203"/>
                <a:ext cx="217527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050" y="3975203"/>
                <a:ext cx="2175275" cy="312650"/>
              </a:xfrm>
              <a:prstGeom prst="rect">
                <a:avLst/>
              </a:prstGeom>
              <a:blipFill>
                <a:blip r:embed="rId23"/>
                <a:stretch>
                  <a:fillRect l="-2247" t="-11765" r="-10112" b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565577" y="4394553"/>
                <a:ext cx="398109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77" y="4394553"/>
                <a:ext cx="3981090" cy="84856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7150143" y="1511033"/>
            <a:ext cx="4304795" cy="2375074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86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TW" sz="31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zh-TW" sz="31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3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1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3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3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sz="3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3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3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3100" b="1" i="1"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3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3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31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TW" sz="31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31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  <m:r>
                                        <a:rPr lang="en-US" altLang="zh-TW" sz="31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31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31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31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sz="3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3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Atomic model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𝒁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altLang="zh-TW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TW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b>
                      <m:sup/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用</a:t>
                </a:r>
                <a:r>
                  <a:rPr lang="en-US" altLang="zh-TW" dirty="0" smtClean="0"/>
                  <a:t>atomic structure</a:t>
                </a:r>
                <a:r>
                  <a:rPr lang="zh-TW" altLang="en-US" dirty="0" smtClean="0"/>
                  <a:t>去模擬</a:t>
                </a:r>
                <a:r>
                  <a:rPr lang="en-US" altLang="zh-TW" dirty="0" err="1" smtClean="0"/>
                  <a:t>cryoEM</a:t>
                </a:r>
                <a:r>
                  <a:rPr lang="en-US" altLang="zh-TW" dirty="0" smtClean="0"/>
                  <a:t> density map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Cryo-EM</a:t>
                </a:r>
              </a:p>
              <a:p>
                <a:r>
                  <a:rPr lang="zh-TW" altLang="en-US" dirty="0" smtClean="0"/>
                  <a:t>輸入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,…,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6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  <m: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3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32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3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altLang="zh-TW" dirty="0" smtClean="0"/>
                  <a:t>Stochastic gradient descent (SGD) algorithm</a:t>
                </a:r>
              </a:p>
              <a:p>
                <a:r>
                  <a:rPr lang="en-US" altLang="zh-TW" dirty="0"/>
                  <a:t>Instead of computing the whole gradient at each iteration, at the beginning of each epoch, the </a:t>
                </a:r>
                <a:r>
                  <a:rPr lang="en-US" altLang="zh-TW" dirty="0" err="1"/>
                  <a:t>cryo</a:t>
                </a:r>
                <a:r>
                  <a:rPr lang="en-US" altLang="zh-TW" dirty="0"/>
                  <a:t>-EM dataset is randomly partitioned in disjoint </a:t>
                </a:r>
                <a:r>
                  <a:rPr lang="en-US" altLang="zh-TW" dirty="0" smtClean="0"/>
                  <a:t>mini-batches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∪⋯∪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 smtClean="0"/>
                  <a:t>with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smaller than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/>
                  <a:t>. </a:t>
                </a:r>
                <a:r>
                  <a:rPr lang="en-US" altLang="zh-TW" dirty="0" smtClean="0"/>
                  <a:t>Then</a:t>
                </a:r>
                <a:r>
                  <a:rPr lang="en-US" altLang="zh-TW" dirty="0"/>
                  <a:t>, for each of the mini-batches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dirty="0"/>
                  <a:t> we update the </a:t>
                </a:r>
                <a:r>
                  <a:rPr lang="en-US" altLang="zh-TW" dirty="0" smtClean="0"/>
                  <a:t>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 smtClean="0"/>
                  <a:t> is the learning rate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is the batch size.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−2,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−2,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TW" dirty="0" smtClean="0"/>
                  <a:t> (initial)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058" r="-522" b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70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Numerical experiments</a:t>
            </a:r>
            <a:br>
              <a:rPr lang="en-US" altLang="zh-TW" dirty="0" smtClean="0"/>
            </a:br>
            <a:r>
              <a:rPr lang="en-US" altLang="zh-TW" dirty="0" smtClean="0"/>
              <a:t>(Two-dimensional reconstruction)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07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2" y="2776450"/>
            <a:ext cx="10439059" cy="3940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345277" y="1088968"/>
                <a:ext cx="9830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m=149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277" y="1088968"/>
                <a:ext cx="983026" cy="646331"/>
              </a:xfrm>
              <a:prstGeom prst="rect">
                <a:avLst/>
              </a:prstGeom>
              <a:blipFill>
                <a:blip r:embed="rId3"/>
                <a:stretch>
                  <a:fillRect l="-5590" t="-5660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649" y="2836466"/>
            <a:ext cx="2251365" cy="21894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420" y="801657"/>
            <a:ext cx="5996854" cy="1867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773342" y="537316"/>
                <a:ext cx="1201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3600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42" y="537316"/>
                <a:ext cx="12019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226827" y="537316"/>
                <a:ext cx="1500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3601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827" y="537316"/>
                <a:ext cx="15006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endCxn id="6" idx="1"/>
          </p:cNvCxnSpPr>
          <p:nvPr/>
        </p:nvCxnSpPr>
        <p:spPr>
          <a:xfrm>
            <a:off x="6976847" y="3931192"/>
            <a:ext cx="447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849113" y="3531852"/>
                <a:ext cx="70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113" y="3531852"/>
                <a:ext cx="7032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9515346" y="3313202"/>
                <a:ext cx="2797048" cy="1052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6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346" y="3313202"/>
                <a:ext cx="2797048" cy="1052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5226827" y="17054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 data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773342" y="17054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Noisy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22142" y="3470296"/>
                <a:ext cx="42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142" y="3470296"/>
                <a:ext cx="425181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8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01" y="2644996"/>
            <a:ext cx="3962721" cy="3600000"/>
          </a:xfrm>
          <a:prstGeom prst="rect">
            <a:avLst/>
          </a:prstGeom>
        </p:spPr>
      </p:pic>
      <p:cxnSp>
        <p:nvCxnSpPr>
          <p:cNvPr id="28" name="肘形接點 27"/>
          <p:cNvCxnSpPr/>
          <p:nvPr/>
        </p:nvCxnSpPr>
        <p:spPr>
          <a:xfrm>
            <a:off x="2796988" y="6101372"/>
            <a:ext cx="2054947" cy="344252"/>
          </a:xfrm>
          <a:prstGeom prst="bentConnector3">
            <a:avLst>
              <a:gd name="adj1" fmla="val -1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329606" y="197448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Input: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55560" y="505431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Output: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83940" y="1695699"/>
            <a:ext cx="3574555" cy="2851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35" y="3679333"/>
            <a:ext cx="1798246" cy="84142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096313" y="3414466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rgbClr val="00B050"/>
                </a:solidFill>
              </a:rPr>
              <a:t>Laplacian </a:t>
            </a:r>
            <a:r>
              <a:rPr lang="en-US" altLang="zh-TW" sz="1200" b="1" dirty="0" err="1" smtClean="0">
                <a:solidFill>
                  <a:srgbClr val="00B050"/>
                </a:solidFill>
              </a:rPr>
              <a:t>eigenmaps</a:t>
            </a:r>
            <a:endParaRPr lang="zh-TW" altLang="en-US" sz="1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692413" y="1281390"/>
                <a:ext cx="512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413" y="1281390"/>
                <a:ext cx="5127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645547" y="1281833"/>
                <a:ext cx="532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47" y="1281833"/>
                <a:ext cx="5321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540469" y="1062070"/>
                <a:ext cx="49813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69" y="1062070"/>
                <a:ext cx="4981377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32823" y="2462670"/>
                <a:ext cx="1402820" cy="414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3" y="2462670"/>
                <a:ext cx="1402820" cy="414409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51399" y="5365829"/>
                <a:ext cx="854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399" y="5365829"/>
                <a:ext cx="85497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763882" y="5365829"/>
                <a:ext cx="874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882" y="5365829"/>
                <a:ext cx="8744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7260" y="1720347"/>
            <a:ext cx="892531" cy="9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3797" y="1723519"/>
            <a:ext cx="881328" cy="90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2810" y="1751715"/>
            <a:ext cx="892469" cy="90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2936" y="1720347"/>
            <a:ext cx="873750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363162" y="785071"/>
                <a:ext cx="9830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m=149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62" y="785071"/>
                <a:ext cx="983026" cy="646331"/>
              </a:xfrm>
              <a:prstGeom prst="rect">
                <a:avLst/>
              </a:prstGeom>
              <a:blipFill>
                <a:blip r:embed="rId14"/>
                <a:stretch>
                  <a:fillRect l="-5590" t="-5660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9248" y="0"/>
            <a:ext cx="6932752" cy="108120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4179" y="5735161"/>
            <a:ext cx="712653" cy="90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78321" y="5735161"/>
            <a:ext cx="700820" cy="90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1085" y="5738086"/>
            <a:ext cx="700000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679141" y="2537817"/>
                <a:ext cx="2974469" cy="1279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Laplacian </a:t>
                </a:r>
                <a:r>
                  <a:rPr lang="en-US" altLang="zh-TW" dirty="0" err="1" smtClean="0"/>
                  <a:t>eigenmaps</a:t>
                </a:r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141" y="2537817"/>
                <a:ext cx="2974469" cy="1279068"/>
              </a:xfrm>
              <a:prstGeom prst="rect">
                <a:avLst/>
              </a:prstGeom>
              <a:blipFill>
                <a:blip r:embed="rId19"/>
                <a:stretch>
                  <a:fillRect l="-1844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674256" y="2992685"/>
                <a:ext cx="940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256" y="2992685"/>
                <a:ext cx="94051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3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前情提要</a:t>
            </a:r>
          </a:p>
        </p:txBody>
      </p:sp>
      <p:pic>
        <p:nvPicPr>
          <p:cNvPr id="4" name="圖片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5027"/>
            <a:ext cx="4902691" cy="262390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8200" y="456394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2023-02-14</a:t>
            </a:r>
            <a:r>
              <a:rPr lang="zh-TW" altLang="en-US" dirty="0" smtClean="0"/>
              <a:t> </a:t>
            </a:r>
            <a:r>
              <a:rPr lang="en-US" altLang="zh-TW" dirty="0" smtClean="0"/>
              <a:t>by </a:t>
            </a:r>
            <a:r>
              <a:rPr lang="zh-TW" altLang="en-US" dirty="0" smtClean="0"/>
              <a:t>昱翔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09" y="2346218"/>
            <a:ext cx="5561143" cy="148152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967" y="4483274"/>
            <a:ext cx="913235" cy="9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951" y="4483274"/>
            <a:ext cx="908823" cy="9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975" y="4483274"/>
            <a:ext cx="900000" cy="9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631" y="4483274"/>
            <a:ext cx="913235" cy="9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1067" y="4483274"/>
            <a:ext cx="908823" cy="900000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>
            <a:off x="6974584" y="3923607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8008134" y="3923607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9072162" y="3923607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0186068" y="3923607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11307158" y="3939598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920902" y="4748608"/>
                <a:ext cx="462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902" y="4748608"/>
                <a:ext cx="462884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919540" y="2902315"/>
                <a:ext cx="485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540" y="2902315"/>
                <a:ext cx="48532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997030" y="1213634"/>
                <a:ext cx="435677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8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sz="28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800" dirty="0" smtClean="0"/>
                  <a:t>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030" y="1213634"/>
                <a:ext cx="4356770" cy="954107"/>
              </a:xfrm>
              <a:prstGeom prst="rect">
                <a:avLst/>
              </a:prstGeom>
              <a:blipFill>
                <a:blip r:embed="rId10"/>
                <a:stretch>
                  <a:fillRect t="-63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:r>
                  <a:rPr lang="en-US" altLang="zh-TW" dirty="0"/>
                  <a:t>Reconstruction estimating only the varying </a:t>
                </a:r>
                <a:r>
                  <a:rPr lang="en-US" altLang="zh-TW" dirty="0" smtClean="0"/>
                  <a:t>angles</a:t>
                </a:r>
                <a:br>
                  <a:rPr lang="en-US" altLang="zh-TW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53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73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93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123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133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7834" r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28" y="1650956"/>
            <a:ext cx="2709977" cy="51830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81" y="3429661"/>
            <a:ext cx="7474019" cy="1619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650375" y="2683156"/>
                <a:ext cx="3952044" cy="871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3600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3600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375" y="2683156"/>
                <a:ext cx="3952044" cy="871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785036" y="2313824"/>
                <a:ext cx="1201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3600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036" y="2313824"/>
                <a:ext cx="1201932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561343" y="5048816"/>
                <a:ext cx="1500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3601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343" y="5048816"/>
                <a:ext cx="15006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6377273" y="507031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 data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650375" y="2328193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Noisy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377273" y="5461144"/>
                <a:ext cx="2395271" cy="871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00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273" y="5461144"/>
                <a:ext cx="2395271" cy="871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313104" y="2558525"/>
                <a:ext cx="2654380" cy="871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400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400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=1,..,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104" y="2558525"/>
                <a:ext cx="2654380" cy="8711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083153" y="1391375"/>
                <a:ext cx="3174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53" y="1391375"/>
                <a:ext cx="317459" cy="299313"/>
              </a:xfrm>
              <a:prstGeom prst="rect">
                <a:avLst/>
              </a:prstGeom>
              <a:blipFill>
                <a:blip r:embed="rId10"/>
                <a:stretch>
                  <a:fillRect l="-9615" r="-11538" b="-26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291086" y="1394551"/>
                <a:ext cx="317458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086" y="1394551"/>
                <a:ext cx="317458" cy="299313"/>
              </a:xfrm>
              <a:prstGeom prst="rect">
                <a:avLst/>
              </a:prstGeom>
              <a:blipFill>
                <a:blip r:embed="rId11"/>
                <a:stretch>
                  <a:fillRect l="-9615" t="-2041" r="-50000" b="-26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313104" y="5168634"/>
                <a:ext cx="2553328" cy="902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400</m:t>
                          </m:r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400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104" y="5168634"/>
                <a:ext cx="2553328" cy="9024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67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619" y="3469612"/>
            <a:ext cx="7473600" cy="15792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Reconstruction estimating all the angles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65" y="1674000"/>
            <a:ext cx="2660753" cy="518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650375" y="2683156"/>
                <a:ext cx="3952044" cy="871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3600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3600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b="1" i="1"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375" y="2683156"/>
                <a:ext cx="3952044" cy="871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785036" y="2313824"/>
                <a:ext cx="1201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3600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036" y="2313824"/>
                <a:ext cx="120193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561343" y="5048816"/>
                <a:ext cx="1500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3601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343" y="5048816"/>
                <a:ext cx="15006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377273" y="507031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 data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650375" y="2328193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Noisy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377273" y="5461144"/>
                <a:ext cx="2395271" cy="871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00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273" y="5461144"/>
                <a:ext cx="2395271" cy="871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13104" y="2558525"/>
                <a:ext cx="2654380" cy="871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400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400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=1,..,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104" y="2558525"/>
                <a:ext cx="2654380" cy="871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83153" y="1391375"/>
                <a:ext cx="3174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53" y="1391375"/>
                <a:ext cx="317459" cy="299313"/>
              </a:xfrm>
              <a:prstGeom prst="rect">
                <a:avLst/>
              </a:prstGeom>
              <a:blipFill>
                <a:blip r:embed="rId9"/>
                <a:stretch>
                  <a:fillRect l="-9615" r="-11538" b="-26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291086" y="1394551"/>
                <a:ext cx="317458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086" y="1394551"/>
                <a:ext cx="317458" cy="299313"/>
              </a:xfrm>
              <a:prstGeom prst="rect">
                <a:avLst/>
              </a:prstGeom>
              <a:blipFill>
                <a:blip r:embed="rId10"/>
                <a:stretch>
                  <a:fillRect l="-9615" t="-2041" r="-50000" b="-26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9313104" y="5168634"/>
                <a:ext cx="2553328" cy="902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400</m:t>
                          </m:r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400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104" y="5168634"/>
                <a:ext cx="2553328" cy="902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Numerical experiments</a:t>
            </a: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 smtClean="0"/>
              <a:t>(Three-dimensional reconstruction)</a:t>
            </a:r>
            <a:endParaRPr lang="zh-TW" altLang="en-US" sz="5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6217920" y="2053243"/>
            <a:ext cx="3926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Adenylate Kinase</a:t>
            </a:r>
          </a:p>
          <a:p>
            <a:r>
              <a:rPr lang="en-US" altLang="zh-TW" sz="2400" dirty="0" smtClean="0"/>
              <a:t>SARS-Co-V-2 helicase </a:t>
            </a:r>
            <a:r>
              <a:rPr lang="en-US" altLang="zh-TW" sz="2400" dirty="0" err="1" smtClean="0"/>
              <a:t>nsp</a:t>
            </a:r>
            <a:r>
              <a:rPr lang="en-US" altLang="zh-TW" sz="2400" dirty="0" smtClean="0"/>
              <a:t> 13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22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646331"/>
            <a:ext cx="10800000" cy="16793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5780" y="0"/>
            <a:ext cx="34804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Adenylate Kinase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517" y="2330021"/>
            <a:ext cx="4558712" cy="4527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592151" y="5480458"/>
                <a:ext cx="22283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151" y="5480458"/>
                <a:ext cx="222836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87575" y="3992863"/>
                <a:ext cx="12375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575" y="3992863"/>
                <a:ext cx="123751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05253" y="2330800"/>
                <a:ext cx="8198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253" y="2330800"/>
                <a:ext cx="819840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0675" y="1301333"/>
                <a:ext cx="485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75" y="1301333"/>
                <a:ext cx="485325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10935" y="162883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(102)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119061" y="184418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214 amino-acid residues</a:t>
            </a:r>
          </a:p>
          <a:p>
            <a:r>
              <a:rPr lang="en-US" altLang="zh-TW" dirty="0" smtClean="0"/>
              <a:t>(m=214)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160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55780" y="0"/>
            <a:ext cx="34804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Adenylate Kinase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1"/>
            <a:ext cx="12192000" cy="28245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" y="3797790"/>
            <a:ext cx="12189600" cy="27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6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55780" y="0"/>
            <a:ext cx="34804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Adenylate Kinase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02" y="0"/>
            <a:ext cx="1454727" cy="17150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53" y="1715090"/>
            <a:ext cx="4360167" cy="51429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456" y="646331"/>
            <a:ext cx="3884240" cy="6211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719046"/>
                <a:ext cx="136550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=214</m:t>
                      </m:r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=112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=3.8412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9046"/>
                <a:ext cx="1365502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77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96561" y="0"/>
            <a:ext cx="5797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SARS-Co-V-2 helicase </a:t>
            </a:r>
            <a:r>
              <a:rPr lang="en-US" altLang="zh-TW" sz="3600" dirty="0" err="1"/>
              <a:t>nsp</a:t>
            </a:r>
            <a:r>
              <a:rPr lang="en-US" altLang="zh-TW" sz="3600" dirty="0"/>
              <a:t> 13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99" y="646331"/>
            <a:ext cx="10800000" cy="16058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473" y="2252141"/>
            <a:ext cx="4631851" cy="4605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92151" y="5480458"/>
                <a:ext cx="22283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151" y="5480458"/>
                <a:ext cx="222836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87575" y="3992863"/>
                <a:ext cx="12375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575" y="3992863"/>
                <a:ext cx="123751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05253" y="2330800"/>
                <a:ext cx="8198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253" y="2330800"/>
                <a:ext cx="819840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0675" y="1301333"/>
                <a:ext cx="485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75" y="1301333"/>
                <a:ext cx="485325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110935" y="162883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(400)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642763" y="184418"/>
                <a:ext cx="14489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590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dirty="0" smtClean="0"/>
                  <a:t> atoms</a:t>
                </a:r>
              </a:p>
              <a:p>
                <a:r>
                  <a:rPr lang="en-US" altLang="zh-TW" dirty="0" smtClean="0"/>
                  <a:t>(m=590)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763" y="184418"/>
                <a:ext cx="1448923" cy="646331"/>
              </a:xfrm>
              <a:prstGeom prst="rect">
                <a:avLst/>
              </a:prstGeom>
              <a:blipFill>
                <a:blip r:embed="rId8"/>
                <a:stretch>
                  <a:fillRect l="-3782" t="-4717" r="-2941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53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96561" y="0"/>
            <a:ext cx="5797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SARS-Co-V-2 helicase </a:t>
            </a:r>
            <a:r>
              <a:rPr lang="en-US" altLang="zh-TW" sz="3600" dirty="0" err="1"/>
              <a:t>nsp</a:t>
            </a:r>
            <a:r>
              <a:rPr lang="en-US" altLang="zh-TW" sz="3600" dirty="0"/>
              <a:t> 13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1" y="646331"/>
            <a:ext cx="12193200" cy="283131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8315"/>
            <a:ext cx="12193200" cy="26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96561" y="0"/>
            <a:ext cx="5797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SARS-Co-V-2 helicase </a:t>
            </a:r>
            <a:r>
              <a:rPr lang="en-US" altLang="zh-TW" sz="3600" dirty="0" err="1"/>
              <a:t>nsp</a:t>
            </a:r>
            <a:r>
              <a:rPr lang="en-US" altLang="zh-TW" sz="3600" dirty="0"/>
              <a:t> 13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02" y="0"/>
            <a:ext cx="1417015" cy="17136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212" y="1707878"/>
            <a:ext cx="4311188" cy="51501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342" y="646331"/>
            <a:ext cx="3844944" cy="6211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0370" y="853939"/>
                <a:ext cx="11199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=590</m:t>
                      </m:r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=3.85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70" y="853939"/>
                <a:ext cx="111998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1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7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前情提要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62422"/>
          <a:stretch/>
        </p:blipFill>
        <p:spPr>
          <a:xfrm>
            <a:off x="7289309" y="2007"/>
            <a:ext cx="4902691" cy="9860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409" y="2346218"/>
            <a:ext cx="5561143" cy="148152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967" y="4483274"/>
            <a:ext cx="913235" cy="9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951" y="4483274"/>
            <a:ext cx="908823" cy="9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7975" y="4483274"/>
            <a:ext cx="900000" cy="9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631" y="4483274"/>
            <a:ext cx="913235" cy="9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1067" y="4483274"/>
            <a:ext cx="908823" cy="900000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>
            <a:off x="6974584" y="3923607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8008134" y="3923607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9072162" y="3923607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0186068" y="3923607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11307158" y="3939598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920902" y="4748608"/>
                <a:ext cx="462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902" y="4748608"/>
                <a:ext cx="462884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919540" y="2902315"/>
                <a:ext cx="485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540" y="2902315"/>
                <a:ext cx="485326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997030" y="1213634"/>
                <a:ext cx="435677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8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sz="28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800" dirty="0" smtClean="0"/>
                  <a:t>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030" y="1213634"/>
                <a:ext cx="4356770" cy="954107"/>
              </a:xfrm>
              <a:prstGeom prst="rect">
                <a:avLst/>
              </a:prstGeom>
              <a:blipFill>
                <a:blip r:embed="rId9"/>
                <a:stretch>
                  <a:fillRect t="-63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919540" y="2277688"/>
            <a:ext cx="6158853" cy="15749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755559" y="2320425"/>
                <a:ext cx="39953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TW" sz="2000" dirty="0" smtClean="0"/>
                  <a:t>: the set of possible conformations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559" y="2320425"/>
                <a:ext cx="3995389" cy="400110"/>
              </a:xfrm>
              <a:prstGeom prst="rect">
                <a:avLst/>
              </a:prstGeom>
              <a:blipFill>
                <a:blip r:embed="rId10"/>
                <a:stretch>
                  <a:fillRect t="-9231" r="-916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/>
          <p:cNvCxnSpPr/>
          <p:nvPr/>
        </p:nvCxnSpPr>
        <p:spPr>
          <a:xfrm flipH="1">
            <a:off x="3735795" y="2902315"/>
            <a:ext cx="14448" cy="1107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6740" y="4177262"/>
            <a:ext cx="2593008" cy="2628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289494" y="3086981"/>
                <a:ext cx="55457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Graph Laplacian </a:t>
                </a:r>
                <a:r>
                  <a:rPr lang="en-US" altLang="zh-TW" b="1" dirty="0" err="1" smtClean="0"/>
                  <a:t>eigendecomposition</a:t>
                </a:r>
                <a:endParaRPr lang="en-US" altLang="zh-TW" b="1" dirty="0" smtClean="0"/>
              </a:p>
              <a:p>
                <a:pPr algn="ctr"/>
                <a:r>
                  <a:rPr lang="en-US" altLang="zh-TW" b="1" dirty="0"/>
                  <a:t>(</a:t>
                </a:r>
                <a:r>
                  <a:rPr lang="en-US" altLang="zh-TW" b="1" dirty="0" smtClean="0"/>
                  <a:t>Eigenvectors </a:t>
                </a:r>
                <a:r>
                  <a:rPr lang="en-US" altLang="zh-TW" b="1" dirty="0"/>
                  <a:t>of the Laplace–Beltrami operator in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altLang="zh-TW" b="1" dirty="0" smtClean="0"/>
                  <a:t>)</a:t>
                </a:r>
                <a:endParaRPr lang="zh-TW" altLang="en-US" b="1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94" y="3086981"/>
                <a:ext cx="5545750" cy="646331"/>
              </a:xfrm>
              <a:prstGeom prst="rect">
                <a:avLst/>
              </a:prstGeom>
              <a:blipFill>
                <a:blip r:embed="rId12"/>
                <a:stretch>
                  <a:fillRect l="-440" t="-4717" r="-549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166599" y="4214270"/>
                <a:ext cx="512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599" y="4214270"/>
                <a:ext cx="51270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681273" y="4627275"/>
                <a:ext cx="518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273" y="4627275"/>
                <a:ext cx="518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77744" y="5013942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每</a:t>
            </a:r>
            <a:r>
              <a:rPr lang="zh-TW" altLang="en-US" dirty="0" smtClean="0"/>
              <a:t>個點都對應一個</a:t>
            </a:r>
            <a:r>
              <a:rPr lang="zh-TW" altLang="en-US" dirty="0" smtClean="0">
                <a:solidFill>
                  <a:srgbClr val="0000FF"/>
                </a:solidFill>
              </a:rPr>
              <a:t>構型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6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Laplacian </a:t>
            </a:r>
            <a:r>
              <a:rPr lang="en-US" altLang="zh-TW" dirty="0" err="1" smtClean="0"/>
              <a:t>Eigenmaps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這裡當成是降維的手段</a:t>
            </a:r>
            <a:r>
              <a:rPr lang="en-US" altLang="zh-TW" dirty="0"/>
              <a:t>(</a:t>
            </a:r>
            <a:r>
              <a:rPr lang="zh-TW" altLang="en-US" dirty="0"/>
              <a:t>保留</a:t>
            </a:r>
            <a:r>
              <a:rPr lang="en-US" altLang="zh-TW" dirty="0"/>
              <a:t>conformational</a:t>
            </a:r>
            <a:r>
              <a:rPr lang="zh-TW" altLang="en-US" dirty="0"/>
              <a:t> </a:t>
            </a:r>
            <a:r>
              <a:rPr lang="en-US" altLang="zh-TW" dirty="0"/>
              <a:t>manifold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6" name="內容版面配置區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90" b="15382"/>
          <a:stretch/>
        </p:blipFill>
        <p:spPr>
          <a:xfrm>
            <a:off x="2144684" y="2895267"/>
            <a:ext cx="7140632" cy="2565447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r="80682"/>
          <a:stretch/>
        </p:blipFill>
        <p:spPr>
          <a:xfrm>
            <a:off x="11170" y="2175267"/>
            <a:ext cx="522092" cy="7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9019" r="61399"/>
          <a:stretch/>
        </p:blipFill>
        <p:spPr>
          <a:xfrm>
            <a:off x="11170" y="3008981"/>
            <a:ext cx="529222" cy="7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38451" r="41818"/>
          <a:stretch/>
        </p:blipFill>
        <p:spPr>
          <a:xfrm>
            <a:off x="0" y="3842695"/>
            <a:ext cx="533262" cy="7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58182" r="22535"/>
          <a:stretch/>
        </p:blipFill>
        <p:spPr>
          <a:xfrm>
            <a:off x="0" y="5012573"/>
            <a:ext cx="521142" cy="7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77615" r="3103"/>
          <a:stretch/>
        </p:blipFill>
        <p:spPr>
          <a:xfrm>
            <a:off x="19249" y="5788865"/>
            <a:ext cx="521143" cy="7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529424" y="3801623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24" y="3801623"/>
                <a:ext cx="50680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534746" y="2824315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746" y="2824315"/>
                <a:ext cx="50148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534746" y="3282502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746" y="3282502"/>
                <a:ext cx="506805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521439" y="5003241"/>
                <a:ext cx="520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439" y="5003241"/>
                <a:ext cx="52091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484889" y="4562695"/>
                <a:ext cx="671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889" y="4562695"/>
                <a:ext cx="67191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40392" y="2350601"/>
                <a:ext cx="512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92" y="2350601"/>
                <a:ext cx="512704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85051" y="3184315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51" y="3184315"/>
                <a:ext cx="5180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85051" y="4003841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51" y="4003841"/>
                <a:ext cx="518027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90374" y="5187907"/>
                <a:ext cx="748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74" y="5187907"/>
                <a:ext cx="74885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90374" y="6002641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74" y="6002641"/>
                <a:ext cx="52924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/>
          <p:cNvCxnSpPr>
            <a:stCxn id="17" idx="3"/>
            <a:endCxn id="13" idx="1"/>
          </p:cNvCxnSpPr>
          <p:nvPr/>
        </p:nvCxnSpPr>
        <p:spPr>
          <a:xfrm>
            <a:off x="1053096" y="2535267"/>
            <a:ext cx="481650" cy="473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8" idx="3"/>
            <a:endCxn id="14" idx="1"/>
          </p:cNvCxnSpPr>
          <p:nvPr/>
        </p:nvCxnSpPr>
        <p:spPr>
          <a:xfrm>
            <a:off x="1103078" y="3368981"/>
            <a:ext cx="431668" cy="98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9" idx="3"/>
            <a:endCxn id="12" idx="1"/>
          </p:cNvCxnSpPr>
          <p:nvPr/>
        </p:nvCxnSpPr>
        <p:spPr>
          <a:xfrm flipV="1">
            <a:off x="1103078" y="3986289"/>
            <a:ext cx="426346" cy="202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0" idx="0"/>
            <a:endCxn id="16" idx="1"/>
          </p:cNvCxnSpPr>
          <p:nvPr/>
        </p:nvCxnSpPr>
        <p:spPr>
          <a:xfrm flipV="1">
            <a:off x="964804" y="4747361"/>
            <a:ext cx="520085" cy="440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1" idx="3"/>
          </p:cNvCxnSpPr>
          <p:nvPr/>
        </p:nvCxnSpPr>
        <p:spPr>
          <a:xfrm flipV="1">
            <a:off x="1119621" y="5372573"/>
            <a:ext cx="409803" cy="814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0" y="1773479"/>
                <a:ext cx="9620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73479"/>
                <a:ext cx="96206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993548" y="2301929"/>
                <a:ext cx="9620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548" y="2301929"/>
                <a:ext cx="96206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5286895" y="5465051"/>
                <a:ext cx="3852337" cy="1216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每個</a:t>
                </a:r>
                <a:r>
                  <a:rPr lang="en-US" altLang="zh-TW" dirty="0" smtClean="0"/>
                  <a:t>node</a:t>
                </a:r>
                <a:r>
                  <a:rPr lang="zh-TW" altLang="en-US" dirty="0" smtClean="0"/>
                  <a:t>代表著一個構型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</a:p>
              <a:p>
                <a:r>
                  <a:rPr lang="zh-TW" altLang="en-US" dirty="0" smtClean="0"/>
                  <a:t>每條</a:t>
                </a:r>
                <a:r>
                  <a:rPr lang="en-US" altLang="zh-TW" dirty="0" smtClean="0"/>
                  <a:t>edge</a:t>
                </a:r>
                <a:r>
                  <a:rPr lang="zh-TW" altLang="en-US" dirty="0" smtClean="0"/>
                  <a:t>描述著不同構型之間的關係</a:t>
                </a:r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5" y="5465051"/>
                <a:ext cx="3852337" cy="1216680"/>
              </a:xfrm>
              <a:prstGeom prst="rect">
                <a:avLst/>
              </a:prstGeom>
              <a:blipFill>
                <a:blip r:embed="rId17"/>
                <a:stretch>
                  <a:fillRect l="-1266" t="-2500" r="-9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內容版面配置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1" b="15382"/>
          <a:stretch/>
        </p:blipFill>
        <p:spPr>
          <a:xfrm>
            <a:off x="9387649" y="2895266"/>
            <a:ext cx="1553248" cy="2565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1043230" y="2870481"/>
                <a:ext cx="3408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230" y="2870481"/>
                <a:ext cx="340863" cy="276999"/>
              </a:xfrm>
              <a:prstGeom prst="rect">
                <a:avLst/>
              </a:prstGeom>
              <a:blipFill>
                <a:blip r:embed="rId18"/>
                <a:stretch>
                  <a:fillRect l="-16364" r="-7273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1043230" y="3374835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230" y="3374835"/>
                <a:ext cx="346184" cy="276999"/>
              </a:xfrm>
              <a:prstGeom prst="rect">
                <a:avLst/>
              </a:prstGeom>
              <a:blipFill>
                <a:blip r:embed="rId19"/>
                <a:stretch>
                  <a:fillRect l="-16071" r="-7143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11043230" y="3850937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230" y="3850937"/>
                <a:ext cx="346184" cy="276999"/>
              </a:xfrm>
              <a:prstGeom prst="rect">
                <a:avLst/>
              </a:prstGeom>
              <a:blipFill>
                <a:blip r:embed="rId20"/>
                <a:stretch>
                  <a:fillRect l="-16071" r="-7143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11043230" y="4608861"/>
                <a:ext cx="579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230" y="4608861"/>
                <a:ext cx="579902" cy="276999"/>
              </a:xfrm>
              <a:prstGeom prst="rect">
                <a:avLst/>
              </a:prstGeom>
              <a:blipFill>
                <a:blip r:embed="rId21"/>
                <a:stretch>
                  <a:fillRect l="-9474" r="-3158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1043230" y="5049407"/>
                <a:ext cx="360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230" y="5049407"/>
                <a:ext cx="360290" cy="276999"/>
              </a:xfrm>
              <a:prstGeom prst="rect">
                <a:avLst/>
              </a:prstGeom>
              <a:blipFill>
                <a:blip r:embed="rId22"/>
                <a:stretch>
                  <a:fillRect l="-15254" r="-1695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9683243" y="2301929"/>
                <a:ext cx="9620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243" y="2301929"/>
                <a:ext cx="96206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右中括弧 62"/>
          <p:cNvSpPr/>
          <p:nvPr/>
        </p:nvSpPr>
        <p:spPr>
          <a:xfrm rot="16200000">
            <a:off x="6845439" y="-163908"/>
            <a:ext cx="362719" cy="5391736"/>
          </a:xfrm>
          <a:prstGeom prst="rightBracke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818194" y="1489641"/>
                <a:ext cx="2466957" cy="879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TW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TW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194" y="1489641"/>
                <a:ext cx="2466957" cy="8798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9437527" y="2895266"/>
            <a:ext cx="171987" cy="24773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9190576" y="5416683"/>
                <a:ext cx="665887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576" y="5416683"/>
                <a:ext cx="665887" cy="387927"/>
              </a:xfrm>
              <a:prstGeom prst="rect">
                <a:avLst/>
              </a:prstGeom>
              <a:blipFill>
                <a:blip r:embed="rId2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9142712" y="5732573"/>
                <a:ext cx="1798185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712" y="5732573"/>
                <a:ext cx="1798185" cy="387927"/>
              </a:xfrm>
              <a:prstGeom prst="rect">
                <a:avLst/>
              </a:prstGeom>
              <a:blipFill>
                <a:blip r:embed="rId2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9342413" y="6159391"/>
                <a:ext cx="150021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413" y="6159391"/>
                <a:ext cx="1500219" cy="553998"/>
              </a:xfrm>
              <a:prstGeom prst="rect">
                <a:avLst/>
              </a:prstGeom>
              <a:blipFill>
                <a:blip r:embed="rId27"/>
                <a:stretch>
                  <a:fillRect l="-5691" b="-43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10879333" y="5921015"/>
                <a:ext cx="1312667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333" y="5921015"/>
                <a:ext cx="1312667" cy="78752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56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/>
      <p:bldP spid="67" grpId="0"/>
      <p:bldP spid="68" grpId="0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圖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737" y="4716702"/>
            <a:ext cx="2112620" cy="2141298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前情提要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62422"/>
          <a:stretch/>
        </p:blipFill>
        <p:spPr>
          <a:xfrm>
            <a:off x="7289309" y="2007"/>
            <a:ext cx="4902691" cy="9860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956" y="1603806"/>
            <a:ext cx="913235" cy="9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940" y="1603806"/>
            <a:ext cx="908823" cy="9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964" y="1603806"/>
            <a:ext cx="900000" cy="9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0" y="1603806"/>
            <a:ext cx="913235" cy="9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056" y="1603806"/>
            <a:ext cx="908823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949891" y="1869140"/>
                <a:ext cx="462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91" y="1869140"/>
                <a:ext cx="462884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6956" y="2929369"/>
            <a:ext cx="5561143" cy="1481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26087" y="3485466"/>
                <a:ext cx="485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87" y="3485466"/>
                <a:ext cx="485326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>
            <a:off x="2086700" y="248781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120250" y="248781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184278" y="248781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5298184" y="248781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419274" y="2503806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2086700" y="441089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120250" y="441089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184278" y="441089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5298184" y="441089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19274" y="4426886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947033" y="4902215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033" y="4902215"/>
                <a:ext cx="506805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852117" y="4902215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17" y="4902215"/>
                <a:ext cx="501483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2880768" y="4902215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768" y="4902215"/>
                <a:ext cx="506805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184691" y="4902215"/>
                <a:ext cx="520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691" y="4902215"/>
                <a:ext cx="520912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262166" y="988017"/>
                <a:ext cx="49813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sz="2400" dirty="0" smtClean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66" y="988017"/>
                <a:ext cx="4981377" cy="461665"/>
              </a:xfrm>
              <a:prstGeom prst="rect">
                <a:avLst/>
              </a:prstGeom>
              <a:blipFill>
                <a:blip r:embed="rId15"/>
                <a:stretch>
                  <a:fillRect l="-24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108099" y="1869140"/>
                <a:ext cx="804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99" y="1869140"/>
                <a:ext cx="80477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7108099" y="3485466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99" y="3485466"/>
                <a:ext cx="105554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7108099" y="4907404"/>
                <a:ext cx="52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99" y="4907404"/>
                <a:ext cx="5295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5080369" y="48688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…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12775" y="4664550"/>
            <a:ext cx="6223096" cy="9618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肘形接點 38"/>
          <p:cNvCxnSpPr>
            <a:stCxn id="35" idx="3"/>
          </p:cNvCxnSpPr>
          <p:nvPr/>
        </p:nvCxnSpPr>
        <p:spPr>
          <a:xfrm flipV="1">
            <a:off x="7635871" y="2034079"/>
            <a:ext cx="2457035" cy="3111376"/>
          </a:xfrm>
          <a:prstGeom prst="bentConnector4">
            <a:avLst>
              <a:gd name="adj1" fmla="val 27831"/>
              <a:gd name="adj2" fmla="val 107347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hlinkClick r:id="rId19" action="ppaction://hlinksldjump"/>
          </p:cNvPr>
          <p:cNvSpPr/>
          <p:nvPr/>
        </p:nvSpPr>
        <p:spPr>
          <a:xfrm>
            <a:off x="8428523" y="1362406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Laplacian </a:t>
            </a:r>
            <a:r>
              <a:rPr lang="en-US" altLang="zh-TW" b="1" dirty="0" err="1" smtClean="0">
                <a:solidFill>
                  <a:srgbClr val="00B050"/>
                </a:solidFill>
              </a:rPr>
              <a:t>eigenmaps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8358666" y="2487815"/>
                <a:ext cx="3266151" cy="1439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666" y="2487815"/>
                <a:ext cx="3266151" cy="143930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>
          <a:xfrm>
            <a:off x="9517924" y="2487815"/>
            <a:ext cx="665167" cy="143930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9584669" y="2075129"/>
                <a:ext cx="2272995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=0,…,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669" y="2075129"/>
                <a:ext cx="2272995" cy="387927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48"/>
          <p:cNvCxnSpPr/>
          <p:nvPr/>
        </p:nvCxnSpPr>
        <p:spPr>
          <a:xfrm>
            <a:off x="9193876" y="3927120"/>
            <a:ext cx="0" cy="94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8453312" y="492495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對應</a:t>
            </a:r>
            <a:r>
              <a:rPr lang="zh-TW" altLang="en-US" dirty="0"/>
              <a:t>的</a:t>
            </a:r>
            <a:r>
              <a:rPr lang="en-US" altLang="zh-TW" dirty="0" smtClean="0"/>
              <a:t>eigenvalue</a:t>
            </a:r>
            <a:r>
              <a:rPr lang="zh-TW" altLang="en-US" dirty="0" smtClean="0"/>
              <a:t>為</a:t>
            </a:r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52" name="向右箭號 51"/>
          <p:cNvSpPr/>
          <p:nvPr/>
        </p:nvSpPr>
        <p:spPr>
          <a:xfrm>
            <a:off x="9019309" y="4098175"/>
            <a:ext cx="2477193" cy="7882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9791643" y="418763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Eigenvalues</a:t>
            </a:r>
            <a:r>
              <a:rPr lang="zh-TW" altLang="en-US" dirty="0" smtClean="0"/>
              <a:t>由小到大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493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前情提要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62422"/>
          <a:stretch/>
        </p:blipFill>
        <p:spPr>
          <a:xfrm>
            <a:off x="7289309" y="2007"/>
            <a:ext cx="4902691" cy="9860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56" y="1603806"/>
            <a:ext cx="913235" cy="9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940" y="1603806"/>
            <a:ext cx="908823" cy="9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964" y="1603806"/>
            <a:ext cx="900000" cy="9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20" y="1603806"/>
            <a:ext cx="913235" cy="9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056" y="1603806"/>
            <a:ext cx="908823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949891" y="1869140"/>
                <a:ext cx="462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91" y="1869140"/>
                <a:ext cx="462884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6956" y="2929369"/>
            <a:ext cx="5561143" cy="1481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26087" y="3485466"/>
                <a:ext cx="485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87" y="3485466"/>
                <a:ext cx="485326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>
            <a:off x="2086700" y="248781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120250" y="248781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184278" y="248781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5298184" y="248781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419274" y="2503806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2086700" y="441089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120250" y="441089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184278" y="441089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5298184" y="4410895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19274" y="4426886"/>
            <a:ext cx="0" cy="47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947033" y="4902215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033" y="4902215"/>
                <a:ext cx="506805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852117" y="4902215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17" y="4902215"/>
                <a:ext cx="501483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2880768" y="4902215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768" y="4902215"/>
                <a:ext cx="506805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184691" y="4902215"/>
                <a:ext cx="520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691" y="4902215"/>
                <a:ext cx="520912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262166" y="988017"/>
                <a:ext cx="49813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sz="2400" dirty="0" smtClean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66" y="988017"/>
                <a:ext cx="4981377" cy="461665"/>
              </a:xfrm>
              <a:prstGeom prst="rect">
                <a:avLst/>
              </a:prstGeom>
              <a:blipFill>
                <a:blip r:embed="rId14"/>
                <a:stretch>
                  <a:fillRect l="-24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108099" y="1869140"/>
                <a:ext cx="804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99" y="1869140"/>
                <a:ext cx="8047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7108099" y="3485466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99" y="3485466"/>
                <a:ext cx="105554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7108099" y="4907404"/>
                <a:ext cx="52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99" y="4907404"/>
                <a:ext cx="52950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5080369" y="48688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…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12775" y="4664550"/>
            <a:ext cx="6223096" cy="9618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肘形接點 38"/>
          <p:cNvCxnSpPr>
            <a:stCxn id="35" idx="3"/>
          </p:cNvCxnSpPr>
          <p:nvPr/>
        </p:nvCxnSpPr>
        <p:spPr>
          <a:xfrm flipV="1">
            <a:off x="7635871" y="2034079"/>
            <a:ext cx="2457035" cy="3111376"/>
          </a:xfrm>
          <a:prstGeom prst="bentConnector4">
            <a:avLst>
              <a:gd name="adj1" fmla="val 27831"/>
              <a:gd name="adj2" fmla="val 107347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428523" y="1362406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Laplacian </a:t>
            </a:r>
            <a:r>
              <a:rPr lang="en-US" altLang="zh-TW" b="1" dirty="0" err="1" smtClean="0">
                <a:solidFill>
                  <a:srgbClr val="00B050"/>
                </a:solidFill>
              </a:rPr>
              <a:t>eigenmaps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8358666" y="2487815"/>
                <a:ext cx="3266151" cy="1439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666" y="2487815"/>
                <a:ext cx="3266151" cy="143930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8911243" y="2921056"/>
            <a:ext cx="2626821" cy="3541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8938778" y="4493947"/>
                <a:ext cx="2376548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778" y="4493947"/>
                <a:ext cx="2376548" cy="87145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10104767" y="3918562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0291757" y="5365404"/>
                <a:ext cx="1740541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757" y="5365404"/>
                <a:ext cx="1740541" cy="38792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1624817" y="2954685"/>
                <a:ext cx="313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4817" y="2954685"/>
                <a:ext cx="313484" cy="276999"/>
              </a:xfrm>
              <a:prstGeom prst="rect">
                <a:avLst/>
              </a:prstGeom>
              <a:blipFill>
                <a:blip r:embed="rId21"/>
                <a:stretch>
                  <a:fillRect l="-17647" r="-7843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5752854" y="5993893"/>
                <a:ext cx="644009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p>
                                    <m:s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altLang="zh-TW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TW" i="1">
                                                      <a:solidFill>
                                                        <a:srgbClr val="000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b="1" i="1">
                                                      <a:solidFill>
                                                        <a:srgbClr val="0000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854" y="5993893"/>
                <a:ext cx="6440096" cy="84856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/>
          <p:cNvCxnSpPr/>
          <p:nvPr/>
        </p:nvCxnSpPr>
        <p:spPr>
          <a:xfrm>
            <a:off x="10095716" y="5524731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938778" y="2034079"/>
                <a:ext cx="64511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778" y="2034079"/>
                <a:ext cx="645112" cy="38792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9583890" y="2029316"/>
                <a:ext cx="64511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890" y="2029316"/>
                <a:ext cx="645112" cy="38792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0643937" y="2038374"/>
                <a:ext cx="893834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937" y="2038374"/>
                <a:ext cx="893834" cy="38792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1073519" y="1664750"/>
                <a:ext cx="9620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519" y="1664750"/>
                <a:ext cx="962060" cy="369332"/>
              </a:xfrm>
              <a:prstGeom prst="rect">
                <a:avLst/>
              </a:prstGeom>
              <a:blipFill>
                <a:blip r:embed="rId26"/>
                <a:stretch>
                  <a:fillRect r="-20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2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4962602" y="1233072"/>
                <a:ext cx="3266151" cy="1439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02" y="1233072"/>
                <a:ext cx="3266151" cy="1439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011" y="333072"/>
            <a:ext cx="913235" cy="9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7011" y="1494825"/>
            <a:ext cx="908823" cy="9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5520847" y="2732030"/>
                <a:ext cx="64511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847" y="2732030"/>
                <a:ext cx="645112" cy="387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6165959" y="2727267"/>
                <a:ext cx="64511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959" y="2727267"/>
                <a:ext cx="645112" cy="387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7226006" y="2736325"/>
                <a:ext cx="893834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TW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006" y="2736325"/>
                <a:ext cx="893834" cy="387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8032" y="1233072"/>
            <a:ext cx="1875369" cy="18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984" y="4814282"/>
            <a:ext cx="1208090" cy="144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2211" y="4814282"/>
            <a:ext cx="1050684" cy="144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5032" y="4814282"/>
            <a:ext cx="1070649" cy="144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8079" y="4814282"/>
            <a:ext cx="1031922" cy="14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3813473" y="4426355"/>
                <a:ext cx="64511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73" y="4426355"/>
                <a:ext cx="645112" cy="3879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5259049" y="4431118"/>
                <a:ext cx="64511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49" y="4431118"/>
                <a:ext cx="645112" cy="3879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6700025" y="4426354"/>
                <a:ext cx="64511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025" y="4426354"/>
                <a:ext cx="645112" cy="3879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9350929" y="4427342"/>
                <a:ext cx="64511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29" y="4427342"/>
                <a:ext cx="645112" cy="387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7010" y="3294824"/>
            <a:ext cx="908823" cy="9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4553035" y="2499025"/>
                <a:ext cx="64511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035" y="2499025"/>
                <a:ext cx="645112" cy="3879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2713011" y="883931"/>
                <a:ext cx="64511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11" y="883931"/>
                <a:ext cx="645112" cy="38792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/>
              <p:cNvSpPr txBox="1"/>
              <p:nvPr/>
            </p:nvSpPr>
            <p:spPr>
              <a:xfrm>
                <a:off x="10103829" y="459906"/>
                <a:ext cx="613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  <a:endParaRPr lang="zh-TW" altLang="en-US" dirty="0"/>
              </a:p>
            </p:txBody>
          </p:sp>
        </mc:Choice>
        <mc:Fallback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829" y="459906"/>
                <a:ext cx="613181" cy="646331"/>
              </a:xfrm>
              <a:prstGeom prst="rect">
                <a:avLst/>
              </a:prstGeom>
              <a:blipFill>
                <a:blip r:embed="rId19"/>
                <a:stretch>
                  <a:fillRect l="-7921" r="-7921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10103829" y="1617616"/>
                <a:ext cx="613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  <a:endParaRPr lang="zh-TW" altLang="en-US" dirty="0"/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829" y="1617616"/>
                <a:ext cx="613181" cy="646331"/>
              </a:xfrm>
              <a:prstGeom prst="rect">
                <a:avLst/>
              </a:prstGeom>
              <a:blipFill>
                <a:blip r:embed="rId20"/>
                <a:stretch>
                  <a:fillRect l="-7921" r="-8911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10103828" y="3421658"/>
                <a:ext cx="6283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  <a:endParaRPr lang="zh-TW" altLang="en-US" dirty="0"/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828" y="3421658"/>
                <a:ext cx="628314" cy="646331"/>
              </a:xfrm>
              <a:prstGeom prst="rect">
                <a:avLst/>
              </a:prstGeom>
              <a:blipFill>
                <a:blip r:embed="rId21"/>
                <a:stretch>
                  <a:fillRect l="-7692" r="-7692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/>
              <p:cNvSpPr txBox="1"/>
              <p:nvPr/>
            </p:nvSpPr>
            <p:spPr>
              <a:xfrm>
                <a:off x="8256048" y="1340617"/>
                <a:ext cx="3408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048" y="1340617"/>
                <a:ext cx="340863" cy="276999"/>
              </a:xfrm>
              <a:prstGeom prst="rect">
                <a:avLst/>
              </a:prstGeom>
              <a:blipFill>
                <a:blip r:embed="rId22"/>
                <a:stretch>
                  <a:fillRect l="-14286" r="-7143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8269737" y="1708329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737" y="1708329"/>
                <a:ext cx="346184" cy="276999"/>
              </a:xfrm>
              <a:prstGeom prst="rect">
                <a:avLst/>
              </a:prstGeom>
              <a:blipFill>
                <a:blip r:embed="rId23"/>
                <a:stretch>
                  <a:fillRect l="-16071" r="-7143"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/>
              <p:cNvSpPr txBox="1"/>
              <p:nvPr/>
            </p:nvSpPr>
            <p:spPr>
              <a:xfrm>
                <a:off x="8256048" y="2348696"/>
                <a:ext cx="360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048" y="2348696"/>
                <a:ext cx="360290" cy="276999"/>
              </a:xfrm>
              <a:prstGeom prst="rect">
                <a:avLst/>
              </a:prstGeom>
              <a:blipFill>
                <a:blip r:embed="rId24"/>
                <a:stretch>
                  <a:fillRect l="-13559" r="-339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>
            <a:stCxn id="27" idx="1"/>
            <a:endCxn id="30" idx="3"/>
          </p:cNvCxnSpPr>
          <p:nvPr/>
        </p:nvCxnSpPr>
        <p:spPr>
          <a:xfrm flipH="1">
            <a:off x="8596911" y="783072"/>
            <a:ext cx="1506918" cy="6960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8" idx="1"/>
            <a:endCxn id="31" idx="3"/>
          </p:cNvCxnSpPr>
          <p:nvPr/>
        </p:nvCxnSpPr>
        <p:spPr>
          <a:xfrm flipH="1" flipV="1">
            <a:off x="8615921" y="1846829"/>
            <a:ext cx="1487908" cy="93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29" idx="1"/>
            <a:endCxn id="32" idx="3"/>
          </p:cNvCxnSpPr>
          <p:nvPr/>
        </p:nvCxnSpPr>
        <p:spPr>
          <a:xfrm flipH="1" flipV="1">
            <a:off x="8616338" y="2487196"/>
            <a:ext cx="1487490" cy="1257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2" idx="2"/>
            <a:endCxn id="20" idx="0"/>
          </p:cNvCxnSpPr>
          <p:nvPr/>
        </p:nvCxnSpPr>
        <p:spPr>
          <a:xfrm flipH="1">
            <a:off x="4136029" y="3119957"/>
            <a:ext cx="1707374" cy="1306398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3" idx="2"/>
            <a:endCxn id="21" idx="0"/>
          </p:cNvCxnSpPr>
          <p:nvPr/>
        </p:nvCxnSpPr>
        <p:spPr>
          <a:xfrm flipH="1">
            <a:off x="5581605" y="3115194"/>
            <a:ext cx="906910" cy="1315924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14" idx="2"/>
            <a:endCxn id="23" idx="0"/>
          </p:cNvCxnSpPr>
          <p:nvPr/>
        </p:nvCxnSpPr>
        <p:spPr>
          <a:xfrm>
            <a:off x="7672923" y="3124252"/>
            <a:ext cx="2000562" cy="130309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6126" y="4094282"/>
            <a:ext cx="1499822" cy="2160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42399" y="4814282"/>
            <a:ext cx="1045545" cy="14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/>
              <p:cNvSpPr/>
              <p:nvPr/>
            </p:nvSpPr>
            <p:spPr>
              <a:xfrm>
                <a:off x="8029600" y="4426354"/>
                <a:ext cx="64511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600" y="4426354"/>
                <a:ext cx="645112" cy="38792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矩形 54"/>
              <p:cNvSpPr/>
              <p:nvPr/>
            </p:nvSpPr>
            <p:spPr>
              <a:xfrm>
                <a:off x="955601" y="3698657"/>
                <a:ext cx="840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01" y="3698657"/>
                <a:ext cx="840871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圖片 5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1671" y="1340617"/>
            <a:ext cx="1511351" cy="2160000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165959" y="850679"/>
            <a:ext cx="949736" cy="223126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肘形接點 58"/>
          <p:cNvCxnSpPr>
            <a:stCxn id="57" idx="0"/>
            <a:endCxn id="15" idx="0"/>
          </p:cNvCxnSpPr>
          <p:nvPr/>
        </p:nvCxnSpPr>
        <p:spPr>
          <a:xfrm rot="16200000" flipH="1" flipV="1">
            <a:off x="4957075" y="-450680"/>
            <a:ext cx="382393" cy="2985110"/>
          </a:xfrm>
          <a:prstGeom prst="bentConnector3">
            <a:avLst>
              <a:gd name="adj1" fmla="val -59781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1081076" y="972961"/>
            <a:ext cx="61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True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/>
              <p:cNvSpPr txBox="1"/>
              <p:nvPr/>
            </p:nvSpPr>
            <p:spPr>
              <a:xfrm>
                <a:off x="9422743" y="553902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743" y="553902"/>
                <a:ext cx="501483" cy="369332"/>
              </a:xfrm>
              <a:prstGeom prst="rect">
                <a:avLst/>
              </a:prstGeom>
              <a:blipFill>
                <a:blip r:embed="rId3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/>
              <p:cNvSpPr txBox="1"/>
              <p:nvPr/>
            </p:nvSpPr>
            <p:spPr>
              <a:xfrm>
                <a:off x="9494558" y="1517700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558" y="1517700"/>
                <a:ext cx="506805" cy="369332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/>
              <p:cNvSpPr txBox="1"/>
              <p:nvPr/>
            </p:nvSpPr>
            <p:spPr>
              <a:xfrm>
                <a:off x="9413028" y="2925492"/>
                <a:ext cx="520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028" y="2925492"/>
                <a:ext cx="520912" cy="369332"/>
              </a:xfrm>
              <a:prstGeom prst="rect">
                <a:avLst/>
              </a:prstGeom>
              <a:blipFill>
                <a:blip r:embed="rId3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9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zh-TW" altLang="en-US" dirty="0"/>
              <a:t>本次主題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87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27" y="1690688"/>
            <a:ext cx="1508673" cy="292374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096" y="1690688"/>
            <a:ext cx="1508673" cy="29237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65" y="1690688"/>
            <a:ext cx="1508673" cy="292374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234" y="1690688"/>
            <a:ext cx="1508673" cy="292374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303" y="1690687"/>
            <a:ext cx="1508673" cy="292374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745" y="5041093"/>
            <a:ext cx="913235" cy="90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020" y="5041093"/>
            <a:ext cx="908823" cy="90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501" y="5041093"/>
            <a:ext cx="900000" cy="90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952" y="5041093"/>
            <a:ext cx="913235" cy="9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227" y="5041093"/>
            <a:ext cx="908823" cy="900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000895" y="3152558"/>
            <a:ext cx="8739390" cy="15749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26460" y="3526631"/>
                <a:ext cx="256512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TW" sz="2000" dirty="0" smtClean="0"/>
                  <a:t>: the set of </a:t>
                </a:r>
              </a:p>
              <a:p>
                <a:r>
                  <a:rPr lang="en-US" altLang="zh-TW" sz="2000" dirty="0" smtClean="0"/>
                  <a:t>possible conformations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0" y="3526631"/>
                <a:ext cx="2565126" cy="707886"/>
              </a:xfrm>
              <a:prstGeom prst="rect">
                <a:avLst/>
              </a:prstGeom>
              <a:blipFill>
                <a:blip r:embed="rId6"/>
                <a:stretch>
                  <a:fillRect l="-2619" t="-5172" r="-2143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Continuous heterogeneity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2526790" y="3152558"/>
                <a:ext cx="485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90" y="3152558"/>
                <a:ext cx="485326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538011" y="5041093"/>
                <a:ext cx="462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011" y="5041093"/>
                <a:ext cx="462884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538011" y="6190605"/>
                <a:ext cx="49813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011" y="6190605"/>
                <a:ext cx="4981377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0"/>
          <a:srcRect r="80682"/>
          <a:stretch/>
        </p:blipFill>
        <p:spPr>
          <a:xfrm>
            <a:off x="3555316" y="3691201"/>
            <a:ext cx="522092" cy="72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0"/>
          <a:srcRect l="19019" r="61399"/>
          <a:stretch/>
        </p:blipFill>
        <p:spPr>
          <a:xfrm>
            <a:off x="5316822" y="3691201"/>
            <a:ext cx="529222" cy="72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/>
          <a:srcRect l="38451" r="41818"/>
          <a:stretch/>
        </p:blipFill>
        <p:spPr>
          <a:xfrm>
            <a:off x="7103959" y="3691201"/>
            <a:ext cx="533262" cy="72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0"/>
          <a:srcRect l="58182" r="22535"/>
          <a:stretch/>
        </p:blipFill>
        <p:spPr>
          <a:xfrm>
            <a:off x="8851000" y="3691201"/>
            <a:ext cx="521142" cy="72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0"/>
          <a:srcRect l="77615" r="3103"/>
          <a:stretch/>
        </p:blipFill>
        <p:spPr>
          <a:xfrm>
            <a:off x="10616066" y="3691200"/>
            <a:ext cx="521143" cy="72000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5662675" y="1007815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atomic structure</a:t>
            </a:r>
            <a:r>
              <a:rPr lang="zh-TW" altLang="en-US" dirty="0" smtClean="0">
                <a:solidFill>
                  <a:srgbClr val="FF0000"/>
                </a:solidFill>
              </a:rPr>
              <a:t>也應該隨著</a:t>
            </a:r>
            <a:r>
              <a:rPr lang="en-US" altLang="zh-TW" dirty="0" smtClean="0">
                <a:solidFill>
                  <a:srgbClr val="FF0000"/>
                </a:solidFill>
              </a:rPr>
              <a:t>continuous heterogeneity</a:t>
            </a:r>
            <a:r>
              <a:rPr lang="zh-TW" altLang="en-US" dirty="0" smtClean="0">
                <a:solidFill>
                  <a:srgbClr val="FF0000"/>
                </a:solidFill>
              </a:rPr>
              <a:t>而不同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10"/>
          <a:srcRect r="80682"/>
          <a:stretch/>
        </p:blipFill>
        <p:spPr>
          <a:xfrm>
            <a:off x="2728346" y="1446112"/>
            <a:ext cx="522092" cy="72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0"/>
          <a:srcRect l="19019" r="61399"/>
          <a:stretch/>
        </p:blipFill>
        <p:spPr>
          <a:xfrm>
            <a:off x="4548395" y="1409777"/>
            <a:ext cx="529222" cy="72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0"/>
          <a:srcRect l="38451" r="41818"/>
          <a:stretch/>
        </p:blipFill>
        <p:spPr>
          <a:xfrm>
            <a:off x="6336359" y="1446112"/>
            <a:ext cx="533262" cy="72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0"/>
          <a:srcRect l="58182" r="22535"/>
          <a:stretch/>
        </p:blipFill>
        <p:spPr>
          <a:xfrm>
            <a:off x="8056716" y="1409777"/>
            <a:ext cx="521142" cy="72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0"/>
          <a:srcRect l="77615" r="3103"/>
          <a:stretch/>
        </p:blipFill>
        <p:spPr>
          <a:xfrm>
            <a:off x="9848720" y="1450276"/>
            <a:ext cx="521143" cy="72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321" y="2417913"/>
            <a:ext cx="1961525" cy="211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237409" y="2037632"/>
                <a:ext cx="14074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0" dirty="0" smtClean="0"/>
                  <a:t>(Sequence)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409" y="2037632"/>
                <a:ext cx="1407437" cy="369332"/>
              </a:xfrm>
              <a:prstGeom prst="rect">
                <a:avLst/>
              </a:prstGeom>
              <a:blipFill>
                <a:blip r:embed="rId12"/>
                <a:stretch>
                  <a:fillRect l="-3896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7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10251</TotalTime>
  <Words>573</Words>
  <Application>Microsoft Office PowerPoint</Application>
  <PresentationFormat>寬螢幕</PresentationFormat>
  <Paragraphs>409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標楷體</vt:lpstr>
      <vt:lpstr>Arial</vt:lpstr>
      <vt:lpstr>Cambria Math</vt:lpstr>
      <vt:lpstr>Times New Roman</vt:lpstr>
      <vt:lpstr>Office 佈景主題</vt:lpstr>
      <vt:lpstr>PowerPoint 簡報</vt:lpstr>
      <vt:lpstr>Continuous heterogeneity</vt:lpstr>
      <vt:lpstr>前情提要</vt:lpstr>
      <vt:lpstr>前情提要</vt:lpstr>
      <vt:lpstr>前情提要</vt:lpstr>
      <vt:lpstr>前情提要</vt:lpstr>
      <vt:lpstr>PowerPoint 簡報</vt:lpstr>
      <vt:lpstr>本次主題</vt:lpstr>
      <vt:lpstr>PowerPoint 簡報</vt:lpstr>
      <vt:lpstr>現有的解atomic structure工具 Ex: AlphaFold 2</vt:lpstr>
      <vt:lpstr>PowerPoint 簡報</vt:lpstr>
      <vt:lpstr>PowerPoint 簡報</vt:lpstr>
      <vt:lpstr>PowerPoint 簡報</vt:lpstr>
      <vt:lpstr>Background Knowledge about atomic structure</vt:lpstr>
      <vt:lpstr>Background Knowledge about atomic structure</vt:lpstr>
      <vt:lpstr>Background Knowledge about atomic structure</vt:lpstr>
      <vt:lpstr>Molecule Structure</vt:lpstr>
      <vt:lpstr>Molecule Structure – bond angle</vt:lpstr>
      <vt:lpstr>Molecule Structure – torsion angle</vt:lpstr>
      <vt:lpstr>Frenet Frame</vt:lpstr>
      <vt:lpstr>PowerPoint 簡報</vt:lpstr>
      <vt:lpstr>PowerPoint 簡報</vt:lpstr>
      <vt:lpstr>PowerPoint 簡報</vt:lpstr>
      <vt:lpstr>PowerPoint 簡報</vt:lpstr>
      <vt:lpstr>[A ̂,B ̂ ]=argmin┬(A,B)⁡〖1/n ∑_(i=1)^n▒‖Y ̂_i (A,B)-Y_i ‖_2^2 〗</vt:lpstr>
      <vt:lpstr>[A ̂,B ̂ ]=argmin┬(A,B)⁡〖1/n ∑_(i=1)^n▒‖Y ̂_i (A,B)-Y_i ‖_2^2 〗</vt:lpstr>
      <vt:lpstr>Numerical experiments (Two-dimensional reconstruction)</vt:lpstr>
      <vt:lpstr>PowerPoint 簡報</vt:lpstr>
      <vt:lpstr>PowerPoint 簡報</vt:lpstr>
      <vt:lpstr>Reconstruction estimating only the varying angles (θ_33,θ_53,θ_73,θ_93,θ_123,θ_133 )</vt:lpstr>
      <vt:lpstr>Reconstruction estimating all the angles</vt:lpstr>
      <vt:lpstr>Numerical experiments (Three-dimensional reconstruction)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End</vt:lpstr>
      <vt:lpstr>Laplacian Eigenmaps 這裡當成是降維的手段(保留conformational manifold)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moonsita</dc:creator>
  <cp:lastModifiedBy>moonsita</cp:lastModifiedBy>
  <cp:revision>110</cp:revision>
  <dcterms:created xsi:type="dcterms:W3CDTF">2023-02-23T05:43:52Z</dcterms:created>
  <dcterms:modified xsi:type="dcterms:W3CDTF">2023-03-13T00:45:22Z</dcterms:modified>
</cp:coreProperties>
</file>